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35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1" d="100"/>
          <a:sy n="111" d="100"/>
        </p:scale>
        <p:origin x="576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0456C2F-1F67-44A5-80B0-9C3A6CA33C82}" type="datetime1">
              <a:rPr lang="en-US"/>
              <a:pPr lvl="0">
                <a:defRPr/>
              </a:pPr>
              <a:t>7/23/2019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4E89A83-68FF-415A-9A02-55B4D0C3D054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124C-2581-401B-9997-FF105A177F6D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3AF0-3913-4506-9B77-4ADEDC116878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E5AEA-8783-4421-A8B7-668365E20CDD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A1EE-C964-45FA-8124-70074B733FC2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BAEE-A8BD-4906-B2A2-1A32241A1914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84EE-9A0F-4E73-B167-44DEE8CB01E2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E903-EF9D-49C0-819C-1609F9C836BD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8069-80D6-4C8E-9646-D5414E6779B8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E32B475-CF09-4E91-8518-660A1CE073E8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ash.cyberciti.biz/guide/Source_comman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rojects.raspberrypi.org/en/pathways/getting-started-with-raspberry-p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&#44040;&#47588;&#44592;\Runroscore.mp4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youtube.com/watch?v=Xg1pKFQY5p4&amp;feature=youtu.be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0JxFEcnBs" TargetMode="External"/><Relationship Id="rId2" Type="http://schemas.openxmlformats.org/officeDocument/2006/relationships/hyperlink" Target="https://ubuntu.com/download/alternative-downloads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youtube.com/watch?v=7mEKrT_cKWI&amp;feature=youtu.be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youtube.com/watch?v=VYlMywwYALU&amp;feature=youtu.b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4800"/>
              <a:t>Turtlebot</a:t>
            </a:r>
            <a:r>
              <a:rPr lang="ko-KR" altLang="en-US" sz="4800"/>
              <a:t>연동 메뉴얼</a:t>
            </a:r>
            <a:r>
              <a:rPr lang="en-US" altLang="ko-KR" sz="4800"/>
              <a:t/>
            </a:r>
            <a:br>
              <a:rPr lang="en-US" altLang="ko-KR" sz="4800"/>
            </a:br>
            <a:endParaRPr lang="en-US" altLang="ko-KR" sz="48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98539" y="2992423"/>
            <a:ext cx="4921167" cy="252230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/>
              <a:t>이지은</a:t>
            </a:r>
            <a:endParaRPr lang="en-US" altLang="ko-KR" sz="2000" b="1"/>
          </a:p>
          <a:p>
            <a:pPr>
              <a:lnSpc>
                <a:spcPct val="150000"/>
              </a:lnSpc>
              <a:defRPr/>
            </a:pPr>
            <a:r>
              <a:rPr lang="ko-KR" altLang="en-US" sz="2000" b="1"/>
              <a:t>한세대학교  일반대학원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b="1"/>
              <a:t>IT </a:t>
            </a:r>
            <a:r>
              <a:rPr lang="ko-KR" altLang="en-US" sz="2000" b="1"/>
              <a:t>융합 전자공학과 자율주행팀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b="1"/>
              <a:t>2019.</a:t>
            </a:r>
            <a:r>
              <a:rPr lang="ko-KR" altLang="en-US" sz="2000" b="1"/>
              <a:t> </a:t>
            </a:r>
            <a:r>
              <a:rPr lang="en-US" altLang="ko-KR" sz="2000" b="1" smtClean="0"/>
              <a:t>07</a:t>
            </a:r>
            <a:endParaRPr lang="ko-KR" altLang="en-US" sz="2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PC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1.4 Network Configuration</a:t>
            </a:r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374" y="1821021"/>
            <a:ext cx="9435251" cy="3916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860" y="5867237"/>
            <a:ext cx="374113" cy="26495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en-US" altLang="ko-KR" sz="1200"/>
          </a:p>
        </p:txBody>
      </p:sp>
      <p:sp>
        <p:nvSpPr>
          <p:cNvPr id="9" name="TextBox 8"/>
          <p:cNvSpPr txBox="1"/>
          <p:nvPr/>
        </p:nvSpPr>
        <p:spPr>
          <a:xfrm>
            <a:off x="329376" y="5728838"/>
            <a:ext cx="9011155" cy="450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-</a:t>
            </a:r>
            <a:r>
              <a:rPr lang="en-US" altLang="ko-KR" sz="1200">
                <a:latin typeface="맑은 고딕"/>
              </a:rPr>
              <a:t> ROS는 TurtleBot PC와 원격 PC 사이의 통신을 위해 IP 주소를 요구한다. </a:t>
            </a:r>
          </a:p>
          <a:p>
            <a:pPr>
              <a:defRPr/>
            </a:pPr>
            <a:r>
              <a:rPr lang="en-US" altLang="ko-KR" sz="1200">
                <a:latin typeface="맑은 고딕"/>
              </a:rPr>
              <a:t>  원격 PC와 터틀봇 PC는 동일한 와이파이 라우터에 연결되어야 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PC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000">
                <a:latin typeface="맑은 고딕"/>
                <a:ea typeface="맑은 고딕"/>
              </a:rPr>
              <a:t>- RemotePC(IP</a:t>
            </a:r>
            <a:r>
              <a:rPr lang="ko-KR" altLang="en-US" sz="2000">
                <a:latin typeface="맑은 고딕"/>
                <a:ea typeface="맑은 고딕"/>
              </a:rPr>
              <a:t> 주소 확인하기</a:t>
            </a:r>
            <a:r>
              <a:rPr lang="en-US" altLang="ko-KR" sz="2000">
                <a:latin typeface="맑은 고딕"/>
                <a:ea typeface="맑은 고딕"/>
              </a:rPr>
              <a:t>).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19122" y="1591652"/>
            <a:ext cx="7237372" cy="358204"/>
            <a:chOff x="919121" y="1658327"/>
            <a:chExt cx="7237372" cy="358204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61045" y="1682748"/>
              <a:ext cx="849532" cy="298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ifconfig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274" y="2041760"/>
            <a:ext cx="5515173" cy="4613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PC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059886"/>
            <a:ext cx="8543925" cy="5117076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400">
                <a:latin typeface="맑은 고딕"/>
                <a:ea typeface="맑은 고딕"/>
              </a:rPr>
              <a:t> 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2000"/>
              <a:t>localhost 수정( ‘~/.bashrc’ file 수정)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59827" y="1552005"/>
            <a:ext cx="7237372" cy="358204"/>
            <a:chOff x="919121" y="1658327"/>
            <a:chExt cx="7237372" cy="35820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1045" y="1682747"/>
              <a:ext cx="1409065" cy="298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nano ~/.bashrc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543" y="1956287"/>
            <a:ext cx="8250378" cy="727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Press </a:t>
            </a:r>
            <a:r>
              <a:rPr lang="ko-KR" altLang="en-US" sz="1400">
                <a:solidFill>
                  <a:srgbClr val="FF4546"/>
                </a:solidFill>
              </a:rPr>
              <a:t>alt+/ </a:t>
            </a:r>
            <a:r>
              <a:rPr lang="ko-KR" altLang="en-US" sz="1400"/>
              <a:t>to end line of the file.</a:t>
            </a:r>
          </a:p>
          <a:p>
            <a:pPr>
              <a:defRPr/>
            </a:pPr>
            <a:r>
              <a:rPr lang="ko-KR" altLang="en-US" sz="1400"/>
              <a:t>Modify the address of </a:t>
            </a:r>
            <a:r>
              <a:rPr lang="ko-KR" altLang="en-US" sz="1400">
                <a:solidFill>
                  <a:srgbClr val="FF0000"/>
                </a:solidFill>
              </a:rPr>
              <a:t>localhost</a:t>
            </a:r>
            <a:r>
              <a:rPr lang="ko-KR" altLang="en-US" sz="1400"/>
              <a:t> in the </a:t>
            </a:r>
            <a:r>
              <a:rPr lang="ko-KR" altLang="en-US" sz="1400">
                <a:solidFill>
                  <a:srgbClr val="FF4546"/>
                </a:solidFill>
              </a:rPr>
              <a:t>ROS_MASTER_URI </a:t>
            </a:r>
            <a:r>
              <a:rPr lang="ko-KR" altLang="en-US" sz="1400"/>
              <a:t>and </a:t>
            </a:r>
            <a:r>
              <a:rPr lang="ko-KR" altLang="en-US" sz="1400">
                <a:solidFill>
                  <a:srgbClr val="FF4546"/>
                </a:solidFill>
              </a:rPr>
              <a:t>ROS_HOSTNAME</a:t>
            </a:r>
            <a:r>
              <a:rPr lang="ko-KR" altLang="en-US" sz="1400"/>
              <a:t> with the IP address acquired from the above terminal window.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493" y="2636037"/>
            <a:ext cx="5966063" cy="4182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PC Setup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4000"/>
              <a:t>source the bashrc with below command.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90122" y="3373755"/>
            <a:ext cx="325755" cy="1104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00" b="0" i="0" strike="noStrike">
                <a:solidFill>
                  <a:srgbClr val="333333">
                    <a:alpha val="100000"/>
                  </a:srgbClr>
                </a:solidFill>
                <a:latin typeface="Arial"/>
                <a:ea typeface="titillium-web"/>
              </a:rPr>
              <a:t>Enter the below command.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1676" y="2540569"/>
            <a:ext cx="7237372" cy="358204"/>
            <a:chOff x="919121" y="1658327"/>
            <a:chExt cx="7237372" cy="358204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1045" y="1682748"/>
              <a:ext cx="1506920" cy="298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source ~/.bashrc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source </a:t>
            </a:r>
            <a:r>
              <a:rPr lang="ko-KR" altLang="en-US" smtClean="0"/>
              <a:t>명령어 설명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https://bash.cyberciti.biz/guide/Source_command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66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SBC </a:t>
            </a:r>
            <a:r>
              <a:rPr lang="ko-KR" alt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-Remote PC</a:t>
            </a:r>
          </a:p>
          <a:p>
            <a:pPr marL="0" indent="0"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라즈베리파이에 리눅스 설치를 위해 8기가 이상의 SD카드 준비 </a:t>
            </a:r>
            <a:r>
              <a:rPr lang="en-US" altLang="ko-KR" sz="1600">
                <a:latin typeface="맑은 고딕"/>
                <a:ea typeface="맑은 고딕"/>
              </a:rPr>
              <a:t>/</a:t>
            </a:r>
            <a:r>
              <a:rPr lang="ko-KR" altLang="en-US" sz="1600">
                <a:latin typeface="맑은 고딕"/>
                <a:ea typeface="맑은 고딕"/>
              </a:rPr>
              <a:t> 버거나 와플파이 모델에 적용 가능하며, 유로 패키지가 삭제되어 있음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</a:p>
          <a:p>
            <a:pPr marL="0" indent="0"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1. BalenaEtcher 프로그램 설치</a:t>
            </a:r>
          </a:p>
          <a:p>
            <a:pPr marL="0" indent="0">
              <a:buNone/>
              <a:defRPr/>
            </a:pPr>
            <a:r>
              <a:rPr lang="en-US" altLang="ko-KR" sz="2000">
                <a:latin typeface="맑은 고딕"/>
                <a:ea typeface="맑은 고딕"/>
              </a:rPr>
              <a:t> 2. Linux distro image 다운로드 및 </a:t>
            </a:r>
            <a:r>
              <a:rPr lang="en-US" altLang="ko-KR" sz="2000" smtClean="0">
                <a:latin typeface="맑은 고딕"/>
                <a:ea typeface="맑은 고딕"/>
              </a:rPr>
              <a:t>압축해제</a:t>
            </a:r>
          </a:p>
          <a:p>
            <a:pPr marL="517525" indent="0">
              <a:buNone/>
              <a:defRPr/>
            </a:pPr>
            <a:r>
              <a:rPr lang="en-US" altLang="ko-KR" sz="1600" u="sng" smtClean="0">
                <a:latin typeface="맑은 고딕"/>
                <a:ea typeface="맑은 고딕"/>
              </a:rPr>
              <a:t>아래 </a:t>
            </a:r>
            <a:r>
              <a:rPr lang="en-US" altLang="ko-KR" sz="1600" u="sng">
                <a:latin typeface="맑은 고딕"/>
                <a:ea typeface="맑은 고딕"/>
              </a:rPr>
              <a:t>URL 참조하여 이미지 다운로드 및 </a:t>
            </a:r>
            <a:r>
              <a:rPr lang="en-US" altLang="ko-KR" sz="1600" u="sng" smtClean="0">
                <a:latin typeface="맑은 고딕"/>
                <a:ea typeface="맑은 고딕"/>
              </a:rPr>
              <a:t>설치</a:t>
            </a:r>
          </a:p>
          <a:p>
            <a:pPr marL="517525" indent="0">
              <a:buNone/>
              <a:defRPr/>
            </a:pPr>
            <a:r>
              <a:rPr lang="en-US" altLang="ko-KR" sz="1600" u="sng" smtClean="0">
                <a:latin typeface="맑은 고딕"/>
                <a:ea typeface="맑은 고딕"/>
              </a:rPr>
              <a:t>Direct </a:t>
            </a:r>
            <a:r>
              <a:rPr lang="en-US" altLang="ko-KR" sz="1600" u="sng">
                <a:latin typeface="맑은 고딕"/>
                <a:ea typeface="맑은 고딕"/>
              </a:rPr>
              <a:t>Link : http://www.robotis.com/service/download.php?no=1738 </a:t>
            </a:r>
          </a:p>
          <a:p>
            <a:pPr marL="0" indent="0"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3.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SD카드에 이미지 </a:t>
            </a:r>
            <a:r>
              <a:rPr lang="en-US" altLang="ko-KR" sz="2000" smtClean="0">
                <a:latin typeface="맑은 고딕"/>
                <a:ea typeface="맑은 고딕"/>
              </a:rPr>
              <a:t>굽기</a:t>
            </a:r>
          </a:p>
          <a:p>
            <a:pPr marL="517525" indent="0">
              <a:buNone/>
              <a:defRPr/>
            </a:pPr>
            <a:r>
              <a:rPr lang="en-US" altLang="ko-KR" sz="2000" smtClean="0">
                <a:latin typeface="맑은 고딕"/>
                <a:ea typeface="맑은 고딕"/>
              </a:rPr>
              <a:t>다운로드후 </a:t>
            </a:r>
            <a:r>
              <a:rPr lang="en-US" altLang="ko-KR" sz="2000">
                <a:latin typeface="맑은 고딕"/>
                <a:ea typeface="맑은 고딕"/>
              </a:rPr>
              <a:t>(SDcard 삽입후) BalenaEtcher 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&gt;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image select 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&gt; </a:t>
            </a:r>
            <a:r>
              <a:rPr lang="ko-KR" altLang="en-US" sz="2000">
                <a:latin typeface="맑은 고딕"/>
                <a:ea typeface="맑은 고딕"/>
              </a:rPr>
              <a:t>        </a:t>
            </a:r>
            <a:r>
              <a:rPr lang="en-US" altLang="ko-KR" sz="2000">
                <a:latin typeface="맑은 고딕"/>
                <a:ea typeface="맑은 고딕"/>
              </a:rPr>
              <a:t>image_rpi..zip 선택 &gt; flash start </a:t>
            </a:r>
          </a:p>
          <a:p>
            <a:pPr marL="0" indent="0">
              <a:buNone/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1600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 - TurtleBot PC</a:t>
            </a:r>
          </a:p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r>
              <a:rPr lang="en-US" altLang="ko-KR" sz="2200">
                <a:latin typeface="맑은 고딕"/>
                <a:ea typeface="맑은 고딕"/>
              </a:rPr>
              <a:t>1) 로그인( id : pi /pw: turtlebot) - 라즈베리파이 별도              모니터(HDMI) 및 키보드, 마우스 연결 사용</a:t>
            </a:r>
            <a:r>
              <a:rPr lang="ko-KR" altLang="en-US" sz="2200">
                <a:latin typeface="맑은 고딕"/>
                <a:ea typeface="맑은 고딕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2560" y="2615794"/>
            <a:ext cx="4467194" cy="3431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라즈베리파이 연결 화면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5224" y="1804674"/>
            <a:ext cx="7678221" cy="4420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-</a:t>
            </a:r>
            <a:r>
              <a:rPr lang="ko-KR" altLang="en-US" sz="240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무선 wifi 접속할 것 </a:t>
            </a:r>
            <a:r>
              <a:rPr lang="ko-KR" altLang="en-US" sz="240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:</a:t>
            </a:r>
            <a:r>
              <a:rPr lang="ko-KR" altLang="en-US" sz="240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(라즈베리 파이 네트워크 설정 :  우측상단 (네트워크연결(lab508) ➠ IP주소찾기(teminel open (Ctrl+Alt+T)  ➠ </a:t>
            </a:r>
            <a:r>
              <a:rPr lang="en-US" altLang="ko-KR" sz="2400">
                <a:solidFill>
                  <a:srgbClr val="FF4546"/>
                </a:solidFill>
                <a:latin typeface="맑은 고딕"/>
                <a:ea typeface="맑은 고딕"/>
              </a:rPr>
              <a:t>ifconfig</a:t>
            </a:r>
            <a:r>
              <a:rPr lang="en-US" altLang="ko-KR" sz="2400">
                <a:latin typeface="맑은 고딕"/>
                <a:ea typeface="맑은 고딕"/>
              </a:rPr>
              <a:t>)</a:t>
            </a:r>
          </a:p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◆ Install Linux based on Raspbian</a:t>
            </a:r>
          </a:p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 - Expand filesystem to use a whole SD card</a:t>
            </a:r>
          </a:p>
          <a:p>
            <a:pPr marL="0" indent="0">
              <a:buNone/>
              <a:defRPr/>
            </a:pPr>
            <a:endParaRPr lang="en-US" altLang="ko-KR" sz="2400">
              <a:latin typeface="맑은 고딕"/>
              <a:ea typeface="맑은 고딕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935541" y="3631629"/>
            <a:ext cx="7660705" cy="781538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1285605" y="3778167"/>
            <a:ext cx="3773041" cy="643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  <a:defRPr/>
            </a:pPr>
            <a:r>
              <a:rPr lang="en-US" altLang="ko-KR" sz="1200">
                <a:solidFill>
                  <a:schemeClr val="lt1"/>
                </a:solidFill>
                <a:latin typeface="Arial"/>
                <a:cs typeface="Arial"/>
              </a:rPr>
              <a:t>$ Sudo raspi-config</a:t>
            </a:r>
          </a:p>
          <a:p>
            <a:pPr marL="0" indent="0">
              <a:buNone/>
              <a:defRPr/>
            </a:pPr>
            <a:r>
              <a:rPr lang="en-US" altLang="ko-KR" sz="1200">
                <a:solidFill>
                  <a:schemeClr val="lt1"/>
                </a:solidFill>
                <a:latin typeface="Arial"/>
                <a:cs typeface="Arial"/>
              </a:rPr>
              <a:t>(select 7 Advanced Options &gt; A1 Expand Filesystem)</a:t>
            </a:r>
          </a:p>
          <a:p>
            <a:pPr marL="0" indent="0">
              <a:buNone/>
              <a:defRPr/>
            </a:pPr>
            <a:endParaRPr lang="en-US" altLang="ko-KR" sz="1200">
              <a:solidFill>
                <a:schemeClr val="lt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3)</a:t>
            </a:r>
            <a:r>
              <a:rPr lang="ko-KR" altLang="en-US" sz="2400">
                <a:latin typeface="맑은 고딕"/>
                <a:ea typeface="맑은 고딕"/>
              </a:rPr>
              <a:t>무선 네트워크 접속 가이드라인 따르기</a:t>
            </a:r>
          </a:p>
          <a:p>
            <a:pPr marL="0" indent="0">
              <a:buNone/>
              <a:defRPr/>
            </a:pPr>
            <a:r>
              <a:rPr lang="ko-KR" altLang="en-US" sz="2400" u="sng">
                <a:latin typeface="맑은 고딕"/>
                <a:ea typeface="맑은 고딕"/>
              </a:rPr>
              <a:t>( </a:t>
            </a:r>
            <a:r>
              <a:rPr lang="ko-KR" altLang="en-US" sz="2400" u="sng">
                <a:latin typeface="맑은 고딕"/>
                <a:ea typeface="맑은 고딕"/>
                <a:hlinkClick r:id="rId2"/>
              </a:rPr>
              <a:t>https://projects.raspberrypi.org/en/pathways/getting-started-with-raspberry-pi</a:t>
            </a:r>
            <a:endParaRPr lang="ko-KR" altLang="en-US" sz="2400" u="sng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400">
                <a:latin typeface="맑은 고딕"/>
                <a:ea typeface="맑은 고딕"/>
              </a:rPr>
              <a:t>4) 모든 PC의 날짜와 시간을 NTP 서버 프로토콜에 맞게 수정</a:t>
            </a:r>
          </a:p>
          <a:p>
            <a:pPr marL="0" indent="0">
              <a:buNone/>
              <a:defRPr/>
            </a:pPr>
            <a:endParaRPr lang="ko-KR" altLang="en-US" sz="2400" u="sng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2400" u="sng"/>
          </a:p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5)Network Configuration (Turtlebot PC)</a:t>
            </a:r>
          </a:p>
          <a:p>
            <a:pPr marL="0" indent="0">
              <a:buNone/>
              <a:defRPr/>
            </a:pPr>
            <a:endParaRPr lang="en-US" altLang="ko-KR" sz="2400">
              <a:latin typeface="맑은 고딕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94699" y="3121106"/>
            <a:ext cx="7286218" cy="691987"/>
            <a:chOff x="894699" y="3121106"/>
            <a:chExt cx="7286218" cy="69198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894699" y="3121106"/>
              <a:ext cx="7286218" cy="691987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06364" y="3220020"/>
              <a:ext cx="3065195" cy="511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>
                  <a:solidFill>
                    <a:schemeClr val="lt1"/>
                  </a:solidFill>
                  <a:latin typeface="Arial"/>
                  <a:cs typeface="Arial"/>
                </a:rPr>
                <a:t>s</a:t>
              </a:r>
              <a:r>
                <a:rPr lang="ko-KR" altLang="en-US" sz="1400">
                  <a:solidFill>
                    <a:schemeClr val="lt1"/>
                  </a:solidFill>
                  <a:latin typeface="Arial"/>
                  <a:cs typeface="Arial"/>
                </a:rPr>
                <a:t>udo apt-get install ntpdate</a:t>
              </a:r>
            </a:p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  <a:latin typeface="Arial"/>
                  <a:cs typeface="Arial"/>
                </a:rPr>
                <a:t>sudo ntpdate ntp.ubuntu.com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26550"/>
          <a:stretch>
            <a:fillRect/>
          </a:stretch>
        </p:blipFill>
        <p:spPr>
          <a:xfrm>
            <a:off x="668087" y="4587196"/>
            <a:ext cx="7568892" cy="847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mtClean="0"/>
              <a:t>설치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 - PC </a:t>
            </a:r>
            <a:r>
              <a:rPr lang="ko-KR" altLang="en-US" smtClean="0"/>
              <a:t>설치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 - SBC </a:t>
            </a:r>
            <a:r>
              <a:rPr lang="ko-KR" altLang="en-US"/>
              <a:t>설치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 smtClean="0"/>
              <a:t>     </a:t>
            </a:r>
            <a:r>
              <a:rPr lang="en-US" altLang="ko-KR"/>
              <a:t>- OpenCR </a:t>
            </a:r>
            <a:r>
              <a:rPr lang="ko-KR" altLang="en-US"/>
              <a:t>설치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 smtClean="0"/>
              <a:t>     </a:t>
            </a:r>
            <a:r>
              <a:rPr lang="en-US" altLang="ko-KR"/>
              <a:t>- Arduino </a:t>
            </a:r>
            <a:r>
              <a:rPr lang="en-US" altLang="ko-KR" smtClean="0"/>
              <a:t>IDE </a:t>
            </a:r>
            <a:r>
              <a:rPr lang="ko-KR" altLang="en-US" smtClean="0"/>
              <a:t>설치 및 사용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2. Bring up</a:t>
            </a:r>
          </a:p>
          <a:p>
            <a:pPr marL="0" lvl="0" indent="0">
              <a:buNone/>
              <a:defRPr/>
            </a:pPr>
            <a:r>
              <a:rPr lang="en-US" altLang="ko-KR"/>
              <a:t>    - </a:t>
            </a:r>
            <a:r>
              <a:rPr lang="en-US" altLang="ko-KR" smtClean="0"/>
              <a:t>roscore </a:t>
            </a:r>
            <a:r>
              <a:rPr lang="ko-KR" altLang="en-US" smtClean="0"/>
              <a:t>실행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- Turtlebot3 </a:t>
            </a:r>
            <a:r>
              <a:rPr lang="ko-KR" altLang="en-US"/>
              <a:t>불러오기</a:t>
            </a:r>
          </a:p>
          <a:p>
            <a:pPr marL="0" lvl="0" indent="0"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Rviz</a:t>
            </a:r>
            <a:r>
              <a:rPr lang="ko-KR" altLang="en-US"/>
              <a:t>에 </a:t>
            </a:r>
            <a:r>
              <a:rPr lang="en-US" altLang="ko-KR"/>
              <a:t>Turtlebot3 </a:t>
            </a:r>
            <a:r>
              <a:rPr lang="ko-KR" altLang="en-US"/>
              <a:t>올리기</a:t>
            </a:r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</a:rPr>
              <a:t>- Turtlebot PC</a:t>
            </a:r>
            <a:r>
              <a:rPr lang="ko-KR" altLang="en-US">
                <a:latin typeface="맑은 고딕"/>
                <a:ea typeface="맑은 고딕"/>
              </a:rPr>
              <a:t>의 </a:t>
            </a:r>
            <a:r>
              <a:rPr lang="en-US" altLang="ko-KR">
                <a:latin typeface="맑은 고딕"/>
                <a:ea typeface="맑은 고딕"/>
              </a:rPr>
              <a:t>IP</a:t>
            </a:r>
            <a:r>
              <a:rPr lang="ko-KR" altLang="en-US">
                <a:latin typeface="맑은 고딕"/>
                <a:ea typeface="맑은 고딕"/>
              </a:rPr>
              <a:t>주소 확인하기 </a:t>
            </a:r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2460" y="1960250"/>
            <a:ext cx="7773282" cy="4390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- </a:t>
            </a:r>
            <a:r>
              <a:rPr lang="ko-KR" altLang="en-US" dirty="0"/>
              <a:t>SBC Setup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59980" y="1140755"/>
            <a:ext cx="7783010" cy="12098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0502" y="2324559"/>
            <a:ext cx="4970182" cy="3671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-Press to end line of the file.(</a:t>
            </a:r>
            <a:r>
              <a:rPr lang="ko-KR" altLang="en-US" dirty="0"/>
              <a:t> 맨 끝줄로 내려가기 </a:t>
            </a:r>
            <a:r>
              <a:rPr lang="en-US" altLang="ko-KR" dirty="0"/>
              <a:t>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62439" y="2189942"/>
            <a:ext cx="1218877" cy="492394"/>
            <a:chOff x="6183985" y="2391743"/>
            <a:chExt cx="1218877" cy="492394"/>
          </a:xfrm>
        </p:grpSpPr>
        <p:sp>
          <p:nvSpPr>
            <p:cNvPr id="9" name="Arrow: Pentagon 8"/>
            <p:cNvSpPr/>
            <p:nvPr/>
          </p:nvSpPr>
          <p:spPr>
            <a:xfrm>
              <a:off x="6183985" y="2391743"/>
              <a:ext cx="1218877" cy="492394"/>
            </a:xfrm>
            <a:prstGeom prst="homePlat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37354" y="2432104"/>
              <a:ext cx="686832" cy="366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/>
                <a:t>alt+/ 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1038" y="2846755"/>
            <a:ext cx="7540894" cy="4144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  </a:t>
            </a:r>
          </a:p>
          <a:p>
            <a:pPr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2162" u="sng"/>
              <a:t>무선 네트워크 완료 후  SSH를 통해 Raspberry Pi에 연결할 수 있음</a:t>
            </a:r>
          </a:p>
          <a:p>
            <a:pPr marL="0" indent="0">
              <a:buNone/>
              <a:defRPr/>
            </a:pPr>
            <a:endParaRPr lang="ko-KR" altLang="en-US">
              <a:solidFill>
                <a:srgbClr val="FF4546"/>
              </a:solidFill>
            </a:endParaRPr>
          </a:p>
          <a:p>
            <a:pPr marL="0" indent="0">
              <a:buNone/>
              <a:defRPr/>
            </a:pPr>
            <a:endParaRPr lang="ko-KR" altLang="en-US">
              <a:solidFill>
                <a:srgbClr val="FF4546"/>
              </a:solidFill>
            </a:endParaRPr>
          </a:p>
          <a:p>
            <a:pPr marL="0" indent="0">
              <a:buNone/>
              <a:defRPr/>
            </a:pPr>
            <a:endParaRPr lang="ko-KR" altLang="en-US">
              <a:solidFill>
                <a:srgbClr val="FF4546"/>
              </a:solidFill>
            </a:endParaRPr>
          </a:p>
          <a:p>
            <a:pPr marL="0" indent="0">
              <a:buNone/>
              <a:defRPr/>
            </a:pPr>
            <a:endParaRPr lang="ko-KR" altLang="en-US">
              <a:solidFill>
                <a:srgbClr val="FF4546"/>
              </a:solidFill>
            </a:endParaRPr>
          </a:p>
          <a:p>
            <a:pPr>
              <a:defRPr/>
            </a:pPr>
            <a:endParaRPr lang="ko-KR" altLang="en-US">
              <a:solidFill>
                <a:srgbClr val="FF4546"/>
              </a:solidFill>
            </a:endParaRP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6057" y="1538876"/>
            <a:ext cx="6897062" cy="8097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48370" y="1213226"/>
            <a:ext cx="4187836" cy="3661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➠source the bashrc with below command.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8346" y="2881743"/>
            <a:ext cx="7697274" cy="771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 </a:t>
            </a:r>
            <a:r>
              <a:rPr lang="ko-KR" altLang="en-US" sz="2200">
                <a:latin typeface="맑은 고딕"/>
                <a:ea typeface="맑은 고딕"/>
              </a:rPr>
              <a:t>◆</a:t>
            </a:r>
            <a:r>
              <a:rPr lang="en-US" altLang="ko-KR" sz="2200">
                <a:latin typeface="맑은 고딕"/>
                <a:ea typeface="맑은 고딕"/>
              </a:rPr>
              <a:t>Turtlebot</a:t>
            </a:r>
            <a:r>
              <a:rPr lang="ko-KR" altLang="en-US" sz="2200">
                <a:latin typeface="맑은 고딕"/>
                <a:ea typeface="맑은 고딕"/>
              </a:rPr>
              <a:t> PC</a:t>
            </a:r>
            <a:r>
              <a:rPr lang="en-US" altLang="ko-KR" sz="2200">
                <a:latin typeface="맑은 고딕"/>
                <a:ea typeface="맑은 고딕"/>
              </a:rPr>
              <a:t>/Remote PC</a:t>
            </a:r>
            <a:r>
              <a:rPr lang="ko-KR" altLang="en-US" sz="2200">
                <a:latin typeface="맑은 고딕"/>
                <a:ea typeface="맑은 고딕"/>
              </a:rPr>
              <a:t>에서 서로 호출할 수 있도록 설정하기</a:t>
            </a: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</a:rPr>
              <a:t> </a:t>
            </a:r>
          </a:p>
          <a:p>
            <a:pPr marL="0" indent="0">
              <a:buNone/>
              <a:defRPr/>
            </a:pPr>
            <a:endParaRPr lang="en-US" altLang="ko-KR" sz="16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16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000">
                <a:latin typeface="맑은 고딕"/>
                <a:ea typeface="맑은 고딕"/>
              </a:rPr>
              <a:t>   -</a:t>
            </a:r>
            <a:r>
              <a:rPr lang="ko-KR" altLang="en-US" sz="2000">
                <a:latin typeface="맑은 고딕"/>
                <a:ea typeface="맑은 고딕"/>
              </a:rPr>
              <a:t> 관리도구 </a:t>
            </a:r>
            <a:r>
              <a:rPr lang="ko-KR" altLang="en-US" sz="2400">
                <a:latin typeface="맑은 고딕"/>
                <a:ea typeface="맑은 고딕"/>
              </a:rPr>
              <a:t>➠</a:t>
            </a:r>
            <a:r>
              <a:rPr lang="ko-KR" altLang="en-US" sz="2000">
                <a:latin typeface="맑은 고딕"/>
                <a:ea typeface="맑은 고딕"/>
              </a:rPr>
              <a:t> 로그인 </a:t>
            </a:r>
            <a:r>
              <a:rPr lang="en-US" altLang="ko-KR" sz="2000">
                <a:latin typeface="맑은 고딕"/>
                <a:ea typeface="맑은 고딕"/>
              </a:rPr>
              <a:t>(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admin / admin )</a:t>
            </a:r>
          </a:p>
          <a:p>
            <a:pPr marL="0" indent="0">
              <a:buNone/>
              <a:defRPr/>
            </a:pPr>
            <a:endParaRPr lang="en-US" altLang="ko-KR" sz="2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16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2059" y="1883826"/>
            <a:ext cx="6649378" cy="362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09811" y="2359455"/>
            <a:ext cx="7660360" cy="460106"/>
            <a:chOff x="1268116" y="2754985"/>
            <a:chExt cx="7660360" cy="460106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1268116" y="2754985"/>
              <a:ext cx="7660360" cy="460106"/>
            </a:xfrm>
            <a:prstGeom prst="roundRect">
              <a:avLst>
                <a:gd name="adj" fmla="val 16667"/>
              </a:avLst>
            </a:prstGeom>
            <a:solidFill>
              <a:srgbClr val="99336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1837" y="2811488"/>
              <a:ext cx="7354503" cy="363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chemeClr val="lt1"/>
                  </a:solidFill>
                </a:rPr>
                <a:t>구글 </a:t>
              </a:r>
              <a:r>
                <a:rPr lang="en-US" altLang="ko-KR">
                  <a:solidFill>
                    <a:schemeClr val="lt1"/>
                  </a:solidFill>
                </a:rPr>
                <a:t>or </a:t>
              </a:r>
              <a:r>
                <a:rPr lang="ko-KR" altLang="en-US">
                  <a:solidFill>
                    <a:schemeClr val="lt1"/>
                  </a:solidFill>
                </a:rPr>
                <a:t>인터넷 주소창에 </a:t>
              </a:r>
              <a:r>
                <a:rPr lang="en-US" altLang="ko-KR">
                  <a:solidFill>
                    <a:schemeClr val="lt1"/>
                  </a:solidFill>
                </a:rPr>
                <a:t>192.168.0.01</a:t>
              </a:r>
              <a:r>
                <a:rPr lang="ko-KR" altLang="en-US">
                  <a:solidFill>
                    <a:schemeClr val="lt1"/>
                  </a:solidFill>
                </a:rPr>
                <a:t> 입력하여 </a:t>
              </a:r>
              <a:r>
                <a:rPr lang="en-US" altLang="ko-KR">
                  <a:solidFill>
                    <a:schemeClr val="lt1"/>
                  </a:solidFill>
                </a:rPr>
                <a:t>IPTIME </a:t>
              </a:r>
              <a:r>
                <a:rPr lang="ko-KR" altLang="en-US">
                  <a:solidFill>
                    <a:schemeClr val="lt1"/>
                  </a:solidFill>
                </a:rPr>
                <a:t>공유기관리 열기 </a:t>
              </a:r>
              <a:r>
                <a:rPr lang="en-US" altLang="ko-KR">
                  <a:solidFill>
                    <a:schemeClr val="lt1"/>
                  </a:solidFill>
                </a:rPr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9710" r="53290" b="29700"/>
          <a:stretch>
            <a:fillRect/>
          </a:stretch>
        </p:blipFill>
        <p:spPr>
          <a:xfrm>
            <a:off x="1351582" y="1179728"/>
            <a:ext cx="6474133" cy="47245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936" y="5991870"/>
            <a:ext cx="7341582" cy="35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9" name="TextBox 8"/>
          <p:cNvSpPr txBox="1"/>
          <p:nvPr/>
        </p:nvSpPr>
        <p:spPr>
          <a:xfrm>
            <a:off x="646569" y="5967654"/>
            <a:ext cx="244970" cy="36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52914" y="5975726"/>
            <a:ext cx="6000172" cy="64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◆</a:t>
            </a:r>
            <a:r>
              <a:rPr lang="ko-KR" altLang="en-US"/>
              <a:t>  </a:t>
            </a:r>
            <a:r>
              <a:rPr lang="en-US" altLang="ko-KR"/>
              <a:t>Ubuntu</a:t>
            </a:r>
            <a:r>
              <a:rPr lang="ko-KR" altLang="en-US"/>
              <a:t>와 같은 </a:t>
            </a:r>
            <a:r>
              <a:rPr lang="en-US" altLang="ko-KR"/>
              <a:t>DNS</a:t>
            </a:r>
            <a:r>
              <a:rPr lang="ko-KR" altLang="en-US"/>
              <a:t>에 위치하도록 수정하기</a:t>
            </a:r>
          </a:p>
          <a:p>
            <a:pPr>
              <a:defRPr/>
            </a:pPr>
            <a:r>
              <a:rPr lang="ko-KR" altLang="en-US"/>
              <a:t>      </a:t>
            </a:r>
            <a:r>
              <a:rPr lang="en-US" altLang="ko-KR"/>
              <a:t>-</a:t>
            </a:r>
            <a:r>
              <a:rPr lang="ko-KR" altLang="en-US"/>
              <a:t> 고급 설정 ➠ </a:t>
            </a:r>
            <a:r>
              <a:rPr lang="en-US" altLang="ko-KR"/>
              <a:t>DHCP</a:t>
            </a:r>
            <a:r>
              <a:rPr lang="ko-KR" altLang="en-US"/>
              <a:t> 서버 설정 ➠</a:t>
            </a:r>
            <a:r>
              <a:rPr lang="en-US" altLang="ko-KR"/>
              <a:t>IP</a:t>
            </a:r>
            <a:r>
              <a:rPr lang="ko-KR" altLang="en-US"/>
              <a:t>추가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ko-KR" altLang="en-US"/>
              <a:t>◆  /etc/hosts파일의 hostname과 IP 수정</a:t>
            </a:r>
          </a:p>
          <a:p>
            <a:pPr marL="0" indent="0">
              <a:buNone/>
              <a:defRPr/>
            </a:pPr>
            <a:r>
              <a:rPr lang="ko-KR" altLang="en-US"/>
              <a:t>     예</a:t>
            </a:r>
            <a:r>
              <a:rPr lang="en-US" altLang="ko-KR"/>
              <a:t>)</a:t>
            </a:r>
            <a:r>
              <a:rPr lang="ko-KR" altLang="en-US"/>
              <a:t> 192.168.0.50</a:t>
            </a:r>
            <a:r>
              <a:rPr lang="en-US" altLang="ko-KR"/>
              <a:t>-</a:t>
            </a:r>
            <a:r>
              <a:rPr lang="ko-KR" altLang="en-US"/>
              <a:t> ubuntu</a:t>
            </a:r>
          </a:p>
          <a:p>
            <a:pPr marL="0" indent="0">
              <a:buNone/>
              <a:defRPr/>
            </a:pPr>
            <a:r>
              <a:rPr lang="ko-KR" altLang="en-US"/>
              <a:t>           192.168.0.69</a:t>
            </a:r>
            <a:r>
              <a:rPr lang="en-US" altLang="ko-KR"/>
              <a:t>-</a:t>
            </a:r>
            <a:r>
              <a:rPr lang="ko-KR" altLang="en-US"/>
              <a:t> bugrasp</a:t>
            </a:r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-</a:t>
            </a:r>
            <a:r>
              <a:rPr lang="ko-KR" altLang="en-US"/>
              <a:t> cat  /etc/hosts    &gt; nano /etc/hosts(lje)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◆ </a:t>
            </a:r>
            <a:r>
              <a:rPr lang="en-US" altLang="ko-KR"/>
              <a:t>[Turtlebot PC]  bashrc </a:t>
            </a:r>
            <a:r>
              <a:rPr lang="ko-KR" altLang="en-US"/>
              <a:t>수정하기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 sz="2594"/>
              <a:t>  export ROS_MASTER_URI=http://REMOTE_PC_IP:11311</a:t>
            </a:r>
          </a:p>
          <a:p>
            <a:pPr marL="0" indent="0">
              <a:buNone/>
              <a:defRPr/>
            </a:pPr>
            <a:r>
              <a:rPr lang="ko-KR" altLang="en-US" sz="2594"/>
              <a:t>  export ROS_HOSTNAME=RASPBERRY_PI_3_IP</a:t>
            </a:r>
          </a:p>
          <a:p>
            <a:pPr marL="0" indent="0">
              <a:buNone/>
              <a:defRPr/>
            </a:pPr>
            <a:r>
              <a:rPr lang="ko-KR" altLang="en-US" sz="2594"/>
              <a:t>  ( REMOTE_PC_IP, RASPBERRY_PI_3_IP를 수정)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2099" y="4182765"/>
            <a:ext cx="2558834" cy="367472"/>
            <a:chOff x="3326485" y="3429000"/>
            <a:chExt cx="2558834" cy="367472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326485" y="3429000"/>
              <a:ext cx="2558834" cy="35920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82881" y="3429000"/>
              <a:ext cx="1753375" cy="367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  <a:defRPr/>
              </a:pPr>
              <a:r>
                <a:rPr lang="en-US" altLang="ko-KR">
                  <a:solidFill>
                    <a:schemeClr val="lt1"/>
                  </a:solidFill>
                </a:rPr>
                <a:t>$ nano ~/.bashrc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" t="12260"/>
          <a:stretch>
            <a:fillRect/>
          </a:stretch>
        </p:blipFill>
        <p:spPr>
          <a:xfrm>
            <a:off x="706702" y="1625254"/>
            <a:ext cx="6830118" cy="358053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1865" y="5120090"/>
            <a:ext cx="8132155" cy="1557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 ◆ </a:t>
            </a:r>
            <a:r>
              <a:rPr lang="en-US" altLang="ko-KR"/>
              <a:t>T</a:t>
            </a:r>
            <a:r>
              <a:rPr lang="ko-KR" altLang="en-US"/>
              <a:t>urtlebot </a:t>
            </a:r>
            <a:r>
              <a:rPr lang="en-US" altLang="ko-KR"/>
              <a:t>PC</a:t>
            </a:r>
            <a:r>
              <a:rPr lang="ko-KR" altLang="en-US"/>
              <a:t> </a:t>
            </a:r>
            <a:r>
              <a:rPr lang="ko-KR" altLang="en-US" sz="2400"/>
              <a:t>⇔</a:t>
            </a:r>
            <a:r>
              <a:rPr lang="ko-KR" altLang="en-US"/>
              <a:t> </a:t>
            </a:r>
            <a:r>
              <a:rPr lang="en-US" altLang="ko-KR"/>
              <a:t>R</a:t>
            </a:r>
            <a:r>
              <a:rPr lang="ko-KR" altLang="en-US"/>
              <a:t>emote PC 에 원격 접속할 떄</a:t>
            </a:r>
          </a:p>
          <a:p>
            <a:pPr>
              <a:defRPr/>
            </a:pPr>
            <a:r>
              <a:rPr lang="ko-KR" altLang="en-US"/>
              <a:t>ssh pi@192.168.xxx.xxx (The IP 192.168.xxx.xxx is your Raspberry Pi's IP or hostname)</a:t>
            </a:r>
          </a:p>
          <a:p>
            <a:pPr>
              <a:defRPr/>
            </a:pPr>
            <a:r>
              <a:rPr lang="ko-KR" altLang="en-US"/>
              <a:t>➠</a:t>
            </a:r>
            <a:r>
              <a:rPr lang="en-US" altLang="ko-KR"/>
              <a:t> </a:t>
            </a:r>
            <a:r>
              <a:rPr lang="ko-KR" altLang="en-US"/>
              <a:t>ssh </a:t>
            </a:r>
            <a:r>
              <a:rPr lang="en-US" altLang="ko-KR"/>
              <a:t>Raspberry ID</a:t>
            </a:r>
            <a:r>
              <a:rPr lang="ko-KR" altLang="en-US"/>
              <a:t>@192.168.0.48 실행</a:t>
            </a:r>
            <a:r>
              <a:rPr lang="en-US" altLang="ko-KR"/>
              <a:t> (RemotePc</a:t>
            </a:r>
            <a:r>
              <a:rPr lang="ko-KR" altLang="en-US"/>
              <a:t>에서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➠ ssh ubuntuID@192.168.0.?? 실행 (</a:t>
            </a:r>
            <a:r>
              <a:rPr lang="en-US" altLang="ko-KR"/>
              <a:t>Turtlebot PC</a:t>
            </a:r>
            <a:r>
              <a:rPr lang="ko-KR" altLang="en-US"/>
              <a:t>에서)</a:t>
            </a:r>
          </a:p>
          <a:p>
            <a:pPr>
              <a:defRPr/>
            </a:pPr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767651" y="1228400"/>
            <a:ext cx="2558834" cy="360370"/>
            <a:chOff x="3326485" y="3428999"/>
            <a:chExt cx="2558834" cy="360370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3326485" y="3429000"/>
              <a:ext cx="2558834" cy="35920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2880" y="3428999"/>
              <a:ext cx="1979392" cy="360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en-US" altLang="ko-KR">
                  <a:solidFill>
                    <a:schemeClr val="lt1"/>
                  </a:solidFill>
                </a:rPr>
                <a:t>$ source  ~/.bashrc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206320" y="1173860"/>
            <a:ext cx="5493358" cy="49216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2263" y="6266148"/>
            <a:ext cx="8663859" cy="513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  ➠만일 상호 연결이 안될 경우 ssh를 실행해 보고 서버가 설치 안되어 있으면 설치하고 다시 연결 시도해 볼 것</a:t>
            </a:r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400"/>
              <a:t>◆</a:t>
            </a:r>
            <a:r>
              <a:rPr lang="ko-KR" altLang="en-US" sz="2400"/>
              <a:t> </a:t>
            </a:r>
            <a:r>
              <a:rPr lang="en-US" altLang="ko-KR" sz="2400"/>
              <a:t>Turtlebot PC IP </a:t>
            </a:r>
            <a:r>
              <a:rPr lang="ko-KR" altLang="en-US" sz="2400"/>
              <a:t>주소 확인 방법</a:t>
            </a:r>
          </a:p>
          <a:p>
            <a:pPr marL="0" indent="0">
              <a:buNone/>
              <a:defRPr/>
            </a:pPr>
            <a:r>
              <a:rPr lang="ko-KR" altLang="en-US" sz="2400"/>
              <a:t> </a:t>
            </a:r>
            <a:r>
              <a:rPr lang="en-US" altLang="ko-KR" sz="2400"/>
              <a:t>1)</a:t>
            </a:r>
            <a:r>
              <a:rPr lang="ko-KR" altLang="en-US" sz="2400"/>
              <a:t> 라즈베리파이 직접연결 </a:t>
            </a:r>
            <a:r>
              <a:rPr lang="en-US" altLang="ko-KR" sz="2400"/>
              <a:t>-</a:t>
            </a:r>
            <a:r>
              <a:rPr lang="ko-KR" altLang="en-US" sz="2400"/>
              <a:t> 마우스</a:t>
            </a:r>
            <a:r>
              <a:rPr lang="en-US" altLang="ko-KR" sz="2400"/>
              <a:t>/</a:t>
            </a:r>
            <a:r>
              <a:rPr lang="ko-KR" altLang="en-US" sz="2400"/>
              <a:t>키보드</a:t>
            </a:r>
            <a:r>
              <a:rPr lang="en-US" altLang="ko-KR" sz="2400"/>
              <a:t>/</a:t>
            </a:r>
            <a:r>
              <a:rPr lang="ko-KR" altLang="en-US" sz="2400"/>
              <a:t> 모니터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120" t="17070" r="10330" b="20480"/>
          <a:stretch>
            <a:fillRect/>
          </a:stretch>
        </p:blipFill>
        <p:spPr>
          <a:xfrm>
            <a:off x="1729029" y="2994724"/>
            <a:ext cx="5487370" cy="327219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80658" y="2253873"/>
            <a:ext cx="7232542" cy="548898"/>
            <a:chOff x="735362" y="1704975"/>
            <a:chExt cx="7232542" cy="548898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735362" y="1704975"/>
              <a:ext cx="7232542" cy="54889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3666" y="1726284"/>
              <a:ext cx="1182457" cy="5197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hostname -I</a:t>
              </a:r>
            </a:p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hostname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SBC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2)</a:t>
            </a:r>
            <a:r>
              <a:rPr lang="ko-KR" altLang="en-US"/>
              <a:t> </a:t>
            </a:r>
            <a:r>
              <a:rPr lang="en-US" altLang="ko-KR"/>
              <a:t>IPTIME </a:t>
            </a:r>
            <a:r>
              <a:rPr lang="ko-KR" altLang="en-US"/>
              <a:t>공유기 </a:t>
            </a:r>
            <a:r>
              <a:rPr lang="en-US" altLang="ko-KR"/>
              <a:t>(192.168.0.1)</a:t>
            </a:r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 </a:t>
            </a:r>
            <a:r>
              <a:rPr lang="ko-KR" altLang="en-US"/>
              <a:t>관리도구➠ 로그인</a:t>
            </a:r>
            <a:r>
              <a:rPr lang="en-US" altLang="ko-KR"/>
              <a:t>(admin / admin) </a:t>
            </a:r>
            <a:r>
              <a:rPr lang="ko-KR" altLang="en-US"/>
              <a:t>➠고급설정 </a:t>
            </a:r>
            <a:r>
              <a:rPr lang="en-US" altLang="ko-KR"/>
              <a:t>➠</a:t>
            </a:r>
            <a:r>
              <a:rPr lang="ko-KR" altLang="en-US"/>
              <a:t> 내부 네트워크 설정 </a:t>
            </a:r>
            <a:r>
              <a:rPr lang="en-US" altLang="ko-KR"/>
              <a:t>(</a:t>
            </a:r>
            <a:r>
              <a:rPr lang="ko-KR" altLang="en-US"/>
              <a:t> 라즈베리파이 </a:t>
            </a:r>
            <a:r>
              <a:rPr lang="en-US" altLang="ko-KR"/>
              <a:t>IP</a:t>
            </a:r>
            <a:r>
              <a:rPr lang="ko-KR" altLang="en-US"/>
              <a:t>주소확인 가능</a:t>
            </a:r>
            <a:r>
              <a:rPr lang="en-US" altLang="ko-KR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/>
              <a:t>3. Basic Operation</a:t>
            </a:r>
          </a:p>
          <a:p>
            <a:pPr marL="0" lvl="0" indent="0">
              <a:buNone/>
              <a:defRPr/>
            </a:pPr>
            <a:r>
              <a:rPr lang="ko-KR" altLang="en-US"/>
              <a:t>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Keyboard Teleoperation</a:t>
            </a:r>
          </a:p>
          <a:p>
            <a:pPr marL="0" lvl="0" indent="0">
              <a:buNone/>
              <a:defRPr/>
            </a:pPr>
            <a:r>
              <a:rPr lang="en-US" altLang="ko-KR"/>
              <a:t>   - Basic Examples</a:t>
            </a:r>
          </a:p>
          <a:p>
            <a:pPr marL="0" lvl="0" indent="0">
              <a:buNone/>
              <a:defRPr/>
            </a:pPr>
            <a:r>
              <a:rPr lang="en-US" altLang="ko-KR"/>
              <a:t>      &gt; Moving using Interactive Markers</a:t>
            </a:r>
          </a:p>
          <a:p>
            <a:pPr marL="0" lvl="0" indent="0">
              <a:buNone/>
              <a:defRPr/>
            </a:pPr>
            <a:r>
              <a:rPr lang="en-US" altLang="ko-KR"/>
              <a:t>      &gt; Obstacle Detection</a:t>
            </a:r>
          </a:p>
          <a:p>
            <a:pPr marL="0" lvl="0" indent="0">
              <a:buNone/>
              <a:defRPr/>
            </a:pPr>
            <a:r>
              <a:rPr lang="en-US" altLang="ko-KR"/>
              <a:t>      &gt; Point Operation</a:t>
            </a:r>
          </a:p>
          <a:p>
            <a:pPr marL="0" lvl="0" indent="0">
              <a:buNone/>
              <a:defRPr/>
            </a:pPr>
            <a:r>
              <a:rPr lang="en-US" altLang="ko-KR"/>
              <a:t>      &gt; Patrol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953307" y="1729836"/>
            <a:ext cx="7902522" cy="1699163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49" y="1428750"/>
            <a:ext cx="8420100" cy="2387600"/>
          </a:xfrm>
          <a:ln>
            <a:noFill/>
          </a:ln>
        </p:spPr>
        <p:txBody>
          <a:bodyPr/>
          <a:lstStyle/>
          <a:p>
            <a:pPr>
              <a:defRPr/>
            </a:pPr>
            <a:r>
              <a:rPr lang="ko-KR" altLang="en-US" sz="5400">
                <a:solidFill>
                  <a:schemeClr val="dk1"/>
                </a:solidFill>
              </a:rPr>
              <a:t>가상머신 네트워크 설정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1198" y="3618320"/>
            <a:ext cx="8227319" cy="2429159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ko-KR" altLang="en-US"/>
              <a:t>우분투 설치및 사용법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ppt (by </a:t>
            </a:r>
            <a:r>
              <a:rPr lang="ko-KR" altLang="en-US"/>
              <a:t>성병문교수님</a:t>
            </a:r>
            <a:r>
              <a:rPr lang="en-US" altLang="ko-KR"/>
              <a:t>)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 b="1">
                <a:solidFill>
                  <a:srgbClr val="993366"/>
                </a:solidFill>
              </a:rPr>
              <a:t>Page.19 ~ page.24 </a:t>
            </a:r>
            <a:r>
              <a:rPr lang="ko-KR" altLang="en-US" b="1">
                <a:solidFill>
                  <a:srgbClr val="993366"/>
                </a:solidFill>
              </a:rPr>
              <a:t>참고</a:t>
            </a:r>
          </a:p>
          <a:p>
            <a:pPr>
              <a:defRPr/>
            </a:pPr>
            <a:r>
              <a:rPr lang="en-US" altLang="ko-KR" b="1">
                <a:solidFill>
                  <a:srgbClr val="993366"/>
                </a:solidFill>
              </a:rPr>
              <a:t>(</a:t>
            </a:r>
            <a:r>
              <a:rPr lang="ko-KR" altLang="en-US" b="1">
                <a:solidFill>
                  <a:srgbClr val="993366"/>
                </a:solidFill>
              </a:rPr>
              <a:t>파일</a:t>
            </a:r>
            <a:r>
              <a:rPr lang="en-US" altLang="ko-KR" b="1">
                <a:solidFill>
                  <a:srgbClr val="993366"/>
                </a:solidFill>
              </a:rPr>
              <a:t> </a:t>
            </a:r>
            <a:r>
              <a:rPr lang="ko-KR" altLang="en-US" b="1">
                <a:solidFill>
                  <a:srgbClr val="993366"/>
                </a:solidFill>
              </a:rPr>
              <a:t>다운로드 </a:t>
            </a:r>
            <a:r>
              <a:rPr lang="en-US" altLang="ko-KR" b="1">
                <a:solidFill>
                  <a:srgbClr val="993366"/>
                </a:solidFill>
              </a:rPr>
              <a:t>&gt;</a:t>
            </a:r>
            <a:r>
              <a:rPr lang="ko-KR" altLang="en-US" b="1">
                <a:solidFill>
                  <a:srgbClr val="993366"/>
                </a:solidFill>
              </a:rPr>
              <a:t> 압축풀기 </a:t>
            </a:r>
            <a:r>
              <a:rPr lang="en-US" altLang="ko-KR" b="1">
                <a:solidFill>
                  <a:srgbClr val="993366"/>
                </a:solidFill>
              </a:rPr>
              <a:t>&gt;</a:t>
            </a:r>
            <a:r>
              <a:rPr lang="ko-KR" altLang="en-US" b="1">
                <a:solidFill>
                  <a:srgbClr val="993366"/>
                </a:solidFill>
              </a:rPr>
              <a:t> 파일 복사 </a:t>
            </a:r>
            <a:r>
              <a:rPr lang="en-US" altLang="ko-KR" b="1">
                <a:solidFill>
                  <a:srgbClr val="993366"/>
                </a:solidFill>
              </a:rPr>
              <a:t>&gt;VMware</a:t>
            </a:r>
            <a:r>
              <a:rPr lang="ko-KR" altLang="en-US" b="1">
                <a:solidFill>
                  <a:srgbClr val="993366"/>
                </a:solidFill>
              </a:rPr>
              <a:t>폴더에 붙여넣기</a:t>
            </a:r>
            <a:r>
              <a:rPr lang="en-US" altLang="ko-KR" b="1">
                <a:solidFill>
                  <a:srgbClr val="993366"/>
                </a:solidFill>
              </a:rPr>
              <a:t>)</a:t>
            </a:r>
          </a:p>
          <a:p>
            <a:pPr>
              <a:defRPr/>
            </a:pPr>
            <a:r>
              <a:rPr lang="ko-KR" altLang="en-US" b="1">
                <a:solidFill>
                  <a:srgbClr val="993366"/>
                </a:solidFill>
              </a:rPr>
              <a:t>파일 </a:t>
            </a:r>
            <a:r>
              <a:rPr lang="en-US" altLang="ko-KR" b="1">
                <a:solidFill>
                  <a:srgbClr val="993366"/>
                </a:solidFill>
              </a:rPr>
              <a:t>:</a:t>
            </a:r>
            <a:r>
              <a:rPr lang="ko-KR" altLang="en-US" b="1">
                <a:solidFill>
                  <a:srgbClr val="993366"/>
                </a:solidFill>
              </a:rPr>
              <a:t> </a:t>
            </a:r>
            <a:r>
              <a:rPr lang="en-US" altLang="ko-KR" b="1">
                <a:solidFill>
                  <a:srgbClr val="993366"/>
                </a:solidFill>
              </a:rPr>
              <a:t>vmnetcfg.exe</a:t>
            </a:r>
          </a:p>
        </p:txBody>
      </p:sp>
      <p:sp>
        <p:nvSpPr>
          <p:cNvPr id="10" name="Rectangle: Diagonal Corners Rounded 9"/>
          <p:cNvSpPr/>
          <p:nvPr/>
        </p:nvSpPr>
        <p:spPr>
          <a:xfrm>
            <a:off x="3678929" y="5566019"/>
            <a:ext cx="2596987" cy="455897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solidFill>
              <a:srgbClr val="FF454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OpenCR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altLang="ko-KR"/>
              <a:t>3.1  OpenCR Firmware Upload</a:t>
            </a:r>
          </a:p>
          <a:p>
            <a:pPr marL="0" indent="0">
              <a:buNone/>
              <a:defRPr/>
            </a:pPr>
            <a:r>
              <a:rPr lang="en-US" altLang="ko-KR"/>
              <a:t>-OpenCR을 원격조종PC에 연결하거나 터틀봇PC에 연결한 </a:t>
            </a:r>
            <a:r>
              <a:rPr lang="ko-KR" altLang="en-US"/>
              <a:t>    </a:t>
            </a:r>
            <a:r>
              <a:rPr lang="en-US" altLang="ko-KR"/>
              <a:t>후 다음 명령 수행</a:t>
            </a:r>
          </a:p>
          <a:p>
            <a:pPr marL="0" indent="0">
              <a:buNone/>
              <a:defRPr/>
            </a:pPr>
            <a:r>
              <a:rPr lang="en-US" altLang="ko-KR"/>
              <a:t>1) Burger 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수행완료시 [OK]jump_to_fw 메시지 출력 확인할 것</a:t>
            </a:r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48371" y="3072216"/>
            <a:ext cx="7999386" cy="1921144"/>
            <a:chOff x="929091" y="317231"/>
            <a:chExt cx="7999386" cy="1921144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929091" y="317231"/>
              <a:ext cx="7999386" cy="192114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7185" y="410059"/>
              <a:ext cx="7553069" cy="1795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OPENCR_PORT=/dev/ttyACM0</a:t>
              </a: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OPENCR_MODEL=burger</a:t>
              </a: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rm -rf ./opencr_update.tar.bz2</a:t>
              </a: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wget </a:t>
              </a: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https://github.com/ROBOTIS-GIT/OpenCR-Binaries/raw/master/turtlebot3/ROS1/latest/opencr_update.tar.bz2 &amp;&amp; tar -xvf opencr_update.tar.bz2 &amp;&amp; cd ./opencr_update &amp;&amp; ./update.sh $OPENCR_PORT $OPENCR_MODEL.opencr &amp;&amp; cd 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OpenCR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2) Waffle Pi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수행완료시 [OK]jump_to_fw 메시지 출력 확인할 것</a:t>
            </a:r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61608" y="1842845"/>
            <a:ext cx="8144684" cy="2268242"/>
            <a:chOff x="861608" y="1842845"/>
            <a:chExt cx="8144684" cy="2268242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861608" y="1842845"/>
              <a:ext cx="8144683" cy="2268242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89032" y="2077579"/>
              <a:ext cx="7040170" cy="1787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OPENCR_PORT=/dev/ttyACM0</a:t>
              </a: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OPENCR_MODEL=waffle</a:t>
              </a: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rm -rf ./opencr_update.tar.bz2</a:t>
              </a: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wget </a:t>
              </a: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https://github.com/ROBOTIS-GIT/OpenCR-Binaries/raw/master/turtlebot3/ROS1/latest/opencr_update.tar.bz2 &amp;&amp; tar -xvf opencr_update.tar.bz2 &amp;&amp; cd ./opencr_update &amp;&amp; ./update.sh $OPENCR_PORT $OPENCR_MODEL.opencr &amp;&amp; cd 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OpenCR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&lt;</a:t>
            </a:r>
            <a:r>
              <a:rPr lang="ko-KR" altLang="en-US"/>
              <a:t> </a:t>
            </a:r>
            <a:r>
              <a:rPr lang="en-US" altLang="ko-KR"/>
              <a:t>fail to open port 1:/dev/tty&gt;</a:t>
            </a:r>
          </a:p>
          <a:p>
            <a:pPr marL="0" indent="0">
              <a:buNone/>
              <a:defRPr/>
            </a:pPr>
            <a:r>
              <a:rPr lang="en-US" altLang="ko-KR"/>
              <a:t> </a:t>
            </a:r>
            <a:r>
              <a:rPr lang="ko-KR" altLang="en-US"/>
              <a:t>다운로드 확인하기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-  Remote</a:t>
            </a:r>
            <a:r>
              <a:rPr lang="ko-KR" altLang="en-US"/>
              <a:t> PC와 라즈베리파이를 직접 연결해서  아래 </a:t>
            </a:r>
            <a:r>
              <a:rPr lang="en-US" altLang="ko-KR"/>
              <a:t>    </a:t>
            </a:r>
            <a:r>
              <a:rPr lang="ko-KR" altLang="en-US"/>
              <a:t>명령어들을 실행</a:t>
            </a:r>
          </a:p>
          <a:p>
            <a:pPr marL="0" indent="0">
              <a:buNone/>
              <a:defRPr/>
            </a:pPr>
            <a:r>
              <a:rPr lang="en-US" altLang="ko-KR"/>
              <a:t>* </a:t>
            </a:r>
            <a:r>
              <a:rPr lang="ko-KR" altLang="en-US"/>
              <a:t>디렉토리 찾아가기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33</a:t>
            </a:fld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829570" y="2374737"/>
            <a:ext cx="5592885" cy="586154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55211" y="2408684"/>
            <a:ext cx="1349880" cy="513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$ ls</a:t>
            </a: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$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ls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_/dev/ttyA*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541" y="4447772"/>
            <a:ext cx="7470979" cy="836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OpenCR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 </a:t>
            </a:r>
            <a:r>
              <a:rPr lang="ko-KR" altLang="en-US"/>
              <a:t> ttyACM0 가 보이지 않아 펌웨어 업그레이드가 실패할 경우 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보드 상에 리셋버튼을 눌러 두 가지다 올라오는지 확인할 것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0512" y="2230751"/>
            <a:ext cx="5632362" cy="2095280"/>
          </a:xfrm>
          <a:prstGeom prst="rect">
            <a:avLst/>
          </a:prstGeom>
        </p:spPr>
      </p:pic>
      <p:pic>
        <p:nvPicPr>
          <p:cNvPr id="8" name="Picture 7"/>
          <p:cNvPicPr>
            <a:picLocks noGrp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4740" y="5477067"/>
            <a:ext cx="5230373" cy="673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OpenCR Setup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6325" y="1895072"/>
            <a:ext cx="8820088" cy="15339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742994" y="5973072"/>
            <a:ext cx="1351671" cy="366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실행결과</a:t>
            </a:r>
            <a:r>
              <a:rPr lang="en-US" altLang="ko-KR"/>
              <a:t>-</a:t>
            </a:r>
            <a:r>
              <a:rPr lang="ko-KR" altLang="en-US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032" y="1283839"/>
            <a:ext cx="3726001" cy="36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그리고 나서 업데이트 명령을 실행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OpenCR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실행결과</a:t>
            </a:r>
            <a:r>
              <a:rPr lang="en-US" altLang="ko-KR"/>
              <a:t>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4682" y="1715304"/>
            <a:ext cx="7400612" cy="4145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7006" y="5989352"/>
            <a:ext cx="4916870" cy="638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마지막 jump_to_fw 가 나오면 성공</a:t>
            </a: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98766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3) </a:t>
            </a:r>
            <a:r>
              <a:rPr lang="ko-KR" altLang="en-US"/>
              <a:t>Install Arduino IDE(Linux)</a:t>
            </a:r>
            <a:r>
              <a:rPr lang="en-US" altLang="ko-KR"/>
              <a:t>-Ubuntu</a:t>
            </a:r>
          </a:p>
          <a:p>
            <a:pPr marL="0" indent="0">
              <a:buNone/>
              <a:defRPr/>
            </a:pPr>
            <a:r>
              <a:rPr lang="en-US" altLang="ko-KR" sz="2400">
                <a:hlinkClick r:id="rId2"/>
              </a:rPr>
              <a:t>https://www.arduino.cc/en/Main/Software</a:t>
            </a:r>
            <a:r>
              <a:rPr lang="ko-KR" alt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553" y="2310764"/>
            <a:ext cx="7319194" cy="39040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621" y="6193671"/>
            <a:ext cx="8258243" cy="57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/>
              <a:t>리눅스용</a:t>
            </a:r>
            <a:r>
              <a:rPr lang="en-US" altLang="ko-KR" sz="1600"/>
              <a:t>(64</a:t>
            </a:r>
            <a:r>
              <a:rPr lang="ko-KR" altLang="en-US" sz="1600"/>
              <a:t>비트</a:t>
            </a:r>
            <a:r>
              <a:rPr lang="en-US" altLang="ko-KR" sz="1600"/>
              <a:t>)</a:t>
            </a:r>
            <a:r>
              <a:rPr lang="ko-KR" altLang="en-US" sz="1600"/>
              <a:t>다운로드하여 /tools/arduino-1.버전 압축 해제</a:t>
            </a:r>
          </a:p>
          <a:p>
            <a:pPr>
              <a:defRPr/>
            </a:pPr>
            <a:r>
              <a:rPr lang="ko-KR" altLang="en-US" sz="1600"/>
              <a:t>거기서 install.sh 수행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1316" y="1947781"/>
            <a:ext cx="243517" cy="362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054832" y="1689476"/>
            <a:ext cx="2780558" cy="575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/>
              <a:t>       </a:t>
            </a:r>
            <a:r>
              <a:rPr lang="en-US" altLang="ko-KR" sz="1600"/>
              <a:t>-</a:t>
            </a:r>
            <a:r>
              <a:rPr lang="ko-KR" altLang="en-US" sz="1600"/>
              <a:t>리눅스상 다운로드</a:t>
            </a:r>
            <a:r>
              <a:rPr lang="en-US" altLang="ko-KR" sz="1600"/>
              <a:t>-</a:t>
            </a:r>
          </a:p>
          <a:p>
            <a:pPr>
              <a:defRPr/>
            </a:pPr>
            <a:r>
              <a:rPr lang="ko-KR" altLang="en-US" sz="1600"/>
              <a:t> </a:t>
            </a:r>
            <a:r>
              <a:rPr lang="en-US" altLang="ko-KR" sz="1600"/>
              <a:t>(</a:t>
            </a:r>
            <a:r>
              <a:rPr lang="ko-KR" altLang="en-US" sz="1600"/>
              <a:t> 우분투에서 인터넷창 실행 </a:t>
            </a:r>
            <a:r>
              <a:rPr lang="en-US" altLang="ko-KR" sz="160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Remote PC (ubuntu)</a:t>
            </a:r>
          </a:p>
          <a:p>
            <a:pPr marL="0" indent="0">
              <a:buNone/>
              <a:defRPr/>
            </a:pPr>
            <a:r>
              <a:rPr lang="en-US" altLang="ko-KR"/>
              <a:t>1) </a:t>
            </a:r>
            <a:r>
              <a:rPr lang="ko-KR" altLang="en-US"/>
              <a:t>USB Port Settings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2) Compiler Settings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2255" y="2344331"/>
            <a:ext cx="9483744" cy="1415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601" y="4562580"/>
            <a:ext cx="7935432" cy="800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3583" y="2088654"/>
            <a:ext cx="6846288" cy="104157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33889" y="1246408"/>
            <a:ext cx="7039957" cy="1000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5833" y="3032064"/>
            <a:ext cx="7063292" cy="363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208955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ko-KR"/>
              <a:t>4. SLAM</a:t>
            </a:r>
          </a:p>
          <a:p>
            <a:pPr marL="0" indent="0">
              <a:buNone/>
              <a:defRPr/>
            </a:pPr>
            <a:r>
              <a:rPr lang="en-US" altLang="ko-KR"/>
              <a:t>    - Run SLAM Nodes</a:t>
            </a:r>
          </a:p>
          <a:p>
            <a:pPr marL="0" indent="0">
              <a:buNone/>
              <a:defRPr/>
            </a:pPr>
            <a:r>
              <a:rPr lang="en-US" altLang="ko-KR"/>
              <a:t>    - Run Teleoperation Node</a:t>
            </a:r>
          </a:p>
          <a:p>
            <a:pPr marL="0" indent="0">
              <a:buNone/>
              <a:defRPr/>
            </a:pPr>
            <a:r>
              <a:rPr lang="en-US" altLang="ko-KR"/>
              <a:t>    - Save Map</a:t>
            </a:r>
          </a:p>
          <a:p>
            <a:pPr marL="0" indent="0">
              <a:buNone/>
              <a:defRPr/>
            </a:pPr>
            <a:r>
              <a:rPr lang="en-US" altLang="ko-KR"/>
              <a:t>5. Navigation</a:t>
            </a:r>
          </a:p>
          <a:p>
            <a:pPr marL="0" indent="0">
              <a:buNone/>
              <a:defRPr/>
            </a:pPr>
            <a:r>
              <a:rPr lang="en-US" altLang="ko-KR"/>
              <a:t>    - Run Navigation Nodes</a:t>
            </a:r>
          </a:p>
          <a:p>
            <a:pPr marL="0" indent="0">
              <a:buNone/>
              <a:defRPr/>
            </a:pPr>
            <a:r>
              <a:rPr lang="en-US" altLang="ko-KR"/>
              <a:t>    - Estimate Initial Pose</a:t>
            </a:r>
          </a:p>
          <a:p>
            <a:pPr marL="0" indent="0">
              <a:buNone/>
              <a:defRPr/>
            </a:pPr>
            <a:r>
              <a:rPr lang="en-US" altLang="ko-KR"/>
              <a:t>    - Send Navigation Goal</a:t>
            </a:r>
          </a:p>
          <a:p>
            <a:pPr marL="0" indent="0">
              <a:buNone/>
              <a:defRPr/>
            </a:pPr>
            <a:r>
              <a:rPr lang="en-US" altLang="ko-KR"/>
              <a:t>6. Simulation</a:t>
            </a:r>
          </a:p>
          <a:p>
            <a:pPr marL="0" indent="0">
              <a:buNone/>
              <a:defRPr/>
            </a:pPr>
            <a:r>
              <a:rPr lang="en-US" altLang="ko-KR"/>
              <a:t>    - Gazebo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17600" b="22370"/>
          <a:stretch>
            <a:fillRect/>
          </a:stretch>
        </p:blipFill>
        <p:spPr>
          <a:xfrm>
            <a:off x="653834" y="1201147"/>
            <a:ext cx="8162441" cy="9524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1145" y="2201081"/>
            <a:ext cx="4104695" cy="518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>
                <a:latin typeface="Times New Roman"/>
                <a:cs typeface="Times New Roman"/>
              </a:rPr>
              <a:t>4)Run Arduino IDE(Linux)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10750" b="-5780"/>
          <a:stretch>
            <a:fillRect/>
          </a:stretch>
        </p:blipFill>
        <p:spPr>
          <a:xfrm>
            <a:off x="651102" y="2645308"/>
            <a:ext cx="8111402" cy="8867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55107" y="4571192"/>
            <a:ext cx="241258" cy="360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5233" y="3812419"/>
            <a:ext cx="4054486" cy="125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>
                <a:solidFill>
                  <a:schemeClr val="lt1"/>
                </a:solidFill>
              </a:rPr>
              <a:t>◆</a:t>
            </a:r>
            <a:r>
              <a:rPr lang="en-US" altLang="ko-KR" sz="2400">
                <a:solidFill>
                  <a:schemeClr val="lt1"/>
                </a:solidFill>
              </a:rPr>
              <a:t> </a:t>
            </a:r>
            <a:r>
              <a:rPr lang="ko-KR" altLang="en-US" sz="2400">
                <a:solidFill>
                  <a:schemeClr val="lt1"/>
                </a:solidFill>
              </a:rPr>
              <a:t>포트 먼저 맞춰주기</a:t>
            </a:r>
          </a:p>
          <a:p>
            <a:pPr>
              <a:defRPr/>
            </a:pPr>
            <a:endParaRPr lang="ko-KR" altLang="en-US" sz="2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800">
                <a:solidFill>
                  <a:schemeClr val="lt1"/>
                </a:solidFill>
              </a:rPr>
              <a:t>Tools  ➠Port ➠ (ttyACM0)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r="-430" b="45710"/>
          <a:stretch>
            <a:fillRect/>
          </a:stretch>
        </p:blipFill>
        <p:spPr>
          <a:xfrm>
            <a:off x="722869" y="3429000"/>
            <a:ext cx="5998640" cy="3225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34190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</a:t>
            </a:r>
            <a:r>
              <a:rPr lang="en-US" altLang="ko-KR"/>
              <a:t> Preferences</a:t>
            </a:r>
          </a:p>
          <a:p>
            <a:pPr marL="0" indent="0">
              <a:buNone/>
              <a:defRPr/>
            </a:pPr>
            <a:r>
              <a:rPr lang="en-US" altLang="ko-KR"/>
              <a:t> </a:t>
            </a:r>
            <a:r>
              <a:rPr lang="en-US" altLang="ko-KR" sz="240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8412" y="2321256"/>
            <a:ext cx="6580322" cy="45367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936" y="1641044"/>
            <a:ext cx="2058757" cy="366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  <a:defRPr/>
            </a:pPr>
            <a:r>
              <a:rPr lang="en-US" altLang="ko-KR"/>
              <a:t>[File → Preferences]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850235" y="1624900"/>
            <a:ext cx="6941950" cy="645762"/>
            <a:chOff x="2850235" y="1624900"/>
            <a:chExt cx="6941950" cy="645762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2850235" y="1624900"/>
              <a:ext cx="6941950" cy="645762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6738" y="1673331"/>
              <a:ext cx="6833527" cy="517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https://raw.githubusercontent.com/ROBOTIS-GIT/OpenCR/master/arduino/opencr_release/</a:t>
              </a:r>
            </a:p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package_opencr_index.json</a:t>
              </a:r>
            </a:p>
          </p:txBody>
        </p:sp>
      </p:grpSp>
      <p:sp>
        <p:nvSpPr>
          <p:cNvPr id="13" name="Arrow: Bent-Up 12"/>
          <p:cNvSpPr/>
          <p:nvPr/>
        </p:nvSpPr>
        <p:spPr>
          <a:xfrm rot="5400000" flipV="1">
            <a:off x="5514005" y="3836636"/>
            <a:ext cx="3672777" cy="46010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7669236" y="3429000"/>
            <a:ext cx="2400366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[URLs copy and paste]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18046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</a:t>
            </a:r>
            <a:r>
              <a:rPr lang="en-US" altLang="ko-KR"/>
              <a:t> </a:t>
            </a:r>
            <a:r>
              <a:rPr lang="ko-KR" altLang="en-US"/>
              <a:t>Install the OpenCR package via Boards Manager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7714" y="1820834"/>
            <a:ext cx="5888684" cy="47465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6061" y="1907421"/>
            <a:ext cx="4019939" cy="367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/>
              <a:t>[</a:t>
            </a:r>
            <a:r>
              <a:rPr lang="ko-KR" altLang="en-US"/>
              <a:t>Click Tools → Board → Boards Manager.</a:t>
            </a:r>
            <a:r>
              <a:rPr lang="en-US" altLang="ko-KR"/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04561" y="1430697"/>
            <a:ext cx="7905296" cy="44963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145" y="1156722"/>
            <a:ext cx="1094795" cy="3653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[ Install ]  </a:t>
            </a:r>
          </a:p>
        </p:txBody>
      </p:sp>
      <p:sp>
        <p:nvSpPr>
          <p:cNvPr id="11" name="Arrow: Up 10"/>
          <p:cNvSpPr/>
          <p:nvPr/>
        </p:nvSpPr>
        <p:spPr>
          <a:xfrm rot="5400000" flipV="1">
            <a:off x="8233832" y="5016502"/>
            <a:ext cx="350064" cy="496602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TextBox 12"/>
          <p:cNvSpPr txBox="1"/>
          <p:nvPr/>
        </p:nvSpPr>
        <p:spPr>
          <a:xfrm>
            <a:off x="8718225" y="5069417"/>
            <a:ext cx="618164" cy="367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Click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81037" y="1320822"/>
            <a:ext cx="8543925" cy="48882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44</a:t>
            </a:fld>
            <a:endParaRPr lang="en-US"/>
          </a:p>
        </p:txBody>
      </p:sp>
      <p:sp>
        <p:nvSpPr>
          <p:cNvPr id="7" name="Rectangle: Diagonal Corners Rounded 6"/>
          <p:cNvSpPr/>
          <p:nvPr/>
        </p:nvSpPr>
        <p:spPr>
          <a:xfrm>
            <a:off x="2872967" y="4483263"/>
            <a:ext cx="691987" cy="236089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084309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2400"/>
              <a:t>[</a:t>
            </a:r>
            <a:r>
              <a:rPr lang="ko-KR" altLang="en-US" sz="2400"/>
              <a:t>OpenCR 보드가 Tools → Board 목록에 있는지 확인</a:t>
            </a:r>
            <a:r>
              <a:rPr lang="en-US" altLang="ko-KR" sz="2400"/>
              <a:t>]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9052" y="1603783"/>
            <a:ext cx="6883191" cy="5023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81037" y="2151456"/>
            <a:ext cx="8543925" cy="19895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3031" y="1309256"/>
            <a:ext cx="7923335" cy="450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/>
              <a:t>[</a:t>
            </a:r>
            <a:r>
              <a:rPr lang="ko-KR" altLang="en-US" sz="2400"/>
              <a:t>OpenCR 보드가 Tools → Board 목록에 있는지 확인</a:t>
            </a:r>
            <a:r>
              <a:rPr lang="en-US" altLang="ko-KR" sz="2400"/>
              <a:t>]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49437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</a:t>
            </a:r>
            <a:r>
              <a:rPr lang="en-US" altLang="ko-KR"/>
              <a:t> </a:t>
            </a:r>
            <a:r>
              <a:rPr lang="ko-KR" altLang="en-US"/>
              <a:t>Port setting</a:t>
            </a:r>
            <a:r>
              <a:rPr lang="en-US" altLang="ko-KR"/>
              <a:t>   [</a:t>
            </a:r>
            <a:r>
              <a:rPr lang="en-US" altLang="ko-KR">
                <a:solidFill>
                  <a:schemeClr val="dk1"/>
                </a:solidFill>
              </a:rPr>
              <a:t> Tools  ➠Port : ttyACM0 ]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981" y="1695587"/>
            <a:ext cx="8101212" cy="4264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0561" y="1590017"/>
            <a:ext cx="7636322" cy="5175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467" y="1173015"/>
            <a:ext cx="9095644" cy="444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latin typeface="Times New Roman"/>
                <a:cs typeface="Times New Roman"/>
              </a:rPr>
              <a:t>5)File&gt; examples &gt; Turtlebot3 &gt; ( burger or waffle ) &gt; turtlebot3_core</a:t>
            </a:r>
            <a:r>
              <a:rPr lang="en-US" altLang="ko-KR" sz="24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81037" y="1226986"/>
            <a:ext cx="8543925" cy="3767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 </a:t>
            </a:r>
            <a:r>
              <a:rPr lang="en-US" altLang="ko-KR"/>
              <a:t> ROS2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78972" y="1150708"/>
            <a:ext cx="5489878" cy="56052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543" y="1293946"/>
            <a:ext cx="3570487" cy="4472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  <a:defRPr/>
            </a:pPr>
            <a:r>
              <a:rPr lang="en-US" altLang="ko-KR" sz="2400">
                <a:latin typeface="Times New Roman"/>
                <a:cs typeface="Times New Roman"/>
              </a:rPr>
              <a:t>6)</a:t>
            </a:r>
            <a:r>
              <a:rPr lang="ko-KR" altLang="en-US" sz="2400">
                <a:latin typeface="Times New Roman"/>
                <a:cs typeface="Times New Roman"/>
              </a:rPr>
              <a:t> </a:t>
            </a:r>
            <a:r>
              <a:rPr lang="en-US" altLang="ko-KR" sz="2400">
                <a:latin typeface="Times New Roman"/>
                <a:cs typeface="Times New Roman"/>
              </a:rPr>
              <a:t>OpenCR </a:t>
            </a:r>
            <a:r>
              <a:rPr lang="ko-KR" altLang="en-US" sz="2400">
                <a:latin typeface="Times New Roman"/>
                <a:cs typeface="Times New Roman"/>
              </a:rPr>
              <a:t>펌웨어 업로드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11140" y="1933322"/>
            <a:ext cx="7960836" cy="461298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7649" y="1261658"/>
            <a:ext cx="5486465" cy="450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  <a:defRPr/>
            </a:pPr>
            <a:r>
              <a:rPr lang="en-US" altLang="ko-KR" sz="2400">
                <a:latin typeface="Times New Roman"/>
                <a:cs typeface="Times New Roman"/>
              </a:rPr>
              <a:t>7)</a:t>
            </a:r>
            <a:r>
              <a:rPr lang="ko-KR" altLang="en-US" sz="2400">
                <a:latin typeface="Times New Roman"/>
                <a:cs typeface="Times New Roman"/>
              </a:rPr>
              <a:t> 업로드 성공 확인</a:t>
            </a:r>
            <a:r>
              <a:rPr lang="en-US" altLang="ko-KR" sz="2400">
                <a:latin typeface="Times New Roman"/>
                <a:cs typeface="Times New Roman"/>
              </a:rPr>
              <a:t>(jump_to_fw </a:t>
            </a:r>
            <a:r>
              <a:rPr lang="ko-KR" altLang="en-US" sz="2400">
                <a:latin typeface="Times New Roman"/>
                <a:cs typeface="Times New Roman"/>
              </a:rPr>
              <a:t>메시지</a:t>
            </a:r>
            <a:r>
              <a:rPr lang="en-US" altLang="ko-KR" sz="2400">
                <a:latin typeface="Times New Roman"/>
                <a:cs typeface="Times New Roman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 sz="2000"/>
              <a:t>-</a:t>
            </a:r>
            <a:r>
              <a:rPr lang="ko-KR" altLang="en-US" sz="2000"/>
              <a:t>  업로드 성공하면 우분투 </a:t>
            </a:r>
            <a:r>
              <a:rPr lang="en-US" altLang="ko-KR" sz="2000"/>
              <a:t>PC</a:t>
            </a:r>
            <a:r>
              <a:rPr lang="ko-KR" altLang="en-US" sz="2000"/>
              <a:t>와 </a:t>
            </a:r>
            <a:r>
              <a:rPr lang="en-US" altLang="ko-KR" sz="2000"/>
              <a:t>OpenCR</a:t>
            </a:r>
            <a:r>
              <a:rPr lang="ko-KR" altLang="en-US" sz="2000"/>
              <a:t>을 분리 후  </a:t>
            </a:r>
            <a:r>
              <a:rPr lang="en-US" altLang="ko-KR" sz="2000"/>
              <a:t>Turtlebot </a:t>
            </a:r>
            <a:r>
              <a:rPr lang="ko-KR" altLang="en-US" sz="2000"/>
              <a:t>   테스트하기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4533" y="1807777"/>
            <a:ext cx="7354727" cy="4747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1. Power LED</a:t>
            </a:r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TurtleBot3에 OpenCR 연결하고 전원 on. Power Led    불 켜졌는지 확인</a:t>
            </a:r>
          </a:p>
          <a:p>
            <a:pPr marL="0" indent="0">
              <a:buNone/>
              <a:defRPr/>
            </a:pPr>
            <a:r>
              <a:rPr lang="ko-KR" altLang="en-US"/>
              <a:t>2. Push SW1</a:t>
            </a:r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SW1 버튼을 수초간 눌러 로봇이 30센티 정도 움직임 확인</a:t>
            </a:r>
          </a:p>
          <a:p>
            <a:pPr marL="0" indent="0">
              <a:buNone/>
              <a:defRPr/>
            </a:pPr>
            <a:r>
              <a:rPr lang="ko-KR" altLang="en-US"/>
              <a:t>3. Push SW2</a:t>
            </a:r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SW2 버튼을 수초간 눌러 로봇이 180도 회전 확인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 System Upgrade </a:t>
            </a:r>
            <a:r>
              <a:rPr lang="ko-KR" altLang="en-US"/>
              <a:t>및 </a:t>
            </a:r>
            <a:r>
              <a:rPr lang="en-US" altLang="ko-KR"/>
              <a:t>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[Ubuntu Terminal - </a:t>
            </a:r>
            <a:r>
              <a:rPr lang="ko-KR" altLang="en-US" sz="2400"/>
              <a:t>일주일에 한 번은</a:t>
            </a:r>
            <a:r>
              <a:rPr lang="en-US" altLang="ko-KR" sz="2400"/>
              <a:t> </a:t>
            </a:r>
            <a:r>
              <a:rPr lang="ko-KR" altLang="en-US" sz="2400"/>
              <a:t>실행하기</a:t>
            </a:r>
            <a:r>
              <a:rPr lang="ko-KR" altLang="en-US"/>
              <a:t> </a:t>
            </a:r>
            <a:r>
              <a:rPr lang="en-US" altLang="ko-KR"/>
              <a:t>]</a:t>
            </a:r>
          </a:p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$</a:t>
            </a:r>
            <a:r>
              <a:rPr lang="ko-KR" altLang="en-US"/>
              <a:t> </a:t>
            </a:r>
            <a:r>
              <a:rPr lang="en-US" altLang="ko-KR"/>
              <a:t>sudo apt update</a:t>
            </a:r>
          </a:p>
          <a:p>
            <a:pPr marL="0" indent="0">
              <a:buNone/>
              <a:defRPr/>
            </a:pPr>
            <a:r>
              <a:rPr lang="en-US" altLang="ko-KR"/>
              <a:t>2. $ sudo apt upgrada -y</a:t>
            </a:r>
          </a:p>
          <a:p>
            <a:pPr marL="0" indent="0">
              <a:buNone/>
              <a:defRPr/>
            </a:pPr>
            <a:r>
              <a:rPr lang="en-US" altLang="ko-KR"/>
              <a:t>3. $ sudo apt autoremove -y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 Bringup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Run roscore</a:t>
            </a:r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3346" y="1811796"/>
            <a:ext cx="8270402" cy="79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20" t="14070" r="21730" b="16830"/>
          <a:stretch>
            <a:fillRect/>
          </a:stretch>
        </p:blipFill>
        <p:spPr>
          <a:xfrm>
            <a:off x="866614" y="2676898"/>
            <a:ext cx="7002409" cy="3845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 Bringup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64" y="1255271"/>
            <a:ext cx="8753798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2.</a:t>
            </a:r>
            <a:r>
              <a:rPr lang="ko-KR" altLang="en-US"/>
              <a:t> TurtleBot3 불러오기</a:t>
            </a:r>
          </a:p>
          <a:p>
            <a:pPr marL="0" indent="0">
              <a:buNone/>
              <a:defRPr/>
            </a:pPr>
            <a:r>
              <a:rPr lang="ko-KR" altLang="en-US" sz="2200"/>
              <a:t> </a:t>
            </a:r>
            <a:r>
              <a:rPr lang="en-US" altLang="ko-KR" sz="2200"/>
              <a:t>-</a:t>
            </a:r>
            <a:r>
              <a:rPr lang="ko-KR" altLang="en-US" sz="2200"/>
              <a:t> 터틀봇3 응용프로그램을 실행하기 위한  기본 패키지 가져오기</a:t>
            </a:r>
          </a:p>
          <a:p>
            <a:pPr marL="0" indent="0">
              <a:buNone/>
              <a:defRPr/>
            </a:pPr>
            <a:endParaRPr lang="ko-KR" altLang="en-US" sz="2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846" y="2795344"/>
            <a:ext cx="7525785" cy="498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/>
              <a:t>◆ </a:t>
            </a:r>
            <a:r>
              <a:rPr lang="en-US" altLang="ko-KR" sz="2700"/>
              <a:t>Ubuntu</a:t>
            </a:r>
            <a:r>
              <a:rPr lang="ko-KR" altLang="en-US" sz="2700"/>
              <a:t>에서 </a:t>
            </a:r>
            <a:r>
              <a:rPr lang="en-US" altLang="ko-KR" sz="2700"/>
              <a:t>Turtlebot </a:t>
            </a:r>
            <a:r>
              <a:rPr lang="ko-KR" altLang="en-US" sz="2700"/>
              <a:t>실행하기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4681" y="3655983"/>
            <a:ext cx="9151634" cy="2234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 Bringup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3593" y="2022114"/>
            <a:ext cx="6226358" cy="47256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126" y="1270645"/>
            <a:ext cx="8174990" cy="696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 Bringup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Rviz에 TurtleBot3 올리기 </a:t>
            </a:r>
            <a:r>
              <a:rPr lang="en-US" altLang="ko-KR"/>
              <a:t>(Remote PC)-</a:t>
            </a:r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90990" y="1778269"/>
            <a:ext cx="6481843" cy="766843"/>
            <a:chOff x="929090" y="1778269"/>
            <a:chExt cx="6481843" cy="766843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929090" y="1778269"/>
              <a:ext cx="6481843" cy="766843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0891" y="1832674"/>
              <a:ext cx="5580423" cy="641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chemeClr val="lt1"/>
                  </a:solidFill>
                </a:rPr>
                <a:t>$ export TURTLEBOT3_MODEL=waffle_pi</a:t>
              </a:r>
            </a:p>
            <a:p>
              <a:pPr>
                <a:defRPr/>
              </a:pPr>
              <a:r>
                <a:rPr lang="en-US" altLang="ko-KR">
                  <a:solidFill>
                    <a:schemeClr val="lt1"/>
                  </a:solidFill>
                </a:rPr>
                <a:t>$ roslaunch turtlebot3_bringup turtlebot3_remote.launch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490" r="12790" b="26660"/>
          <a:stretch>
            <a:fillRect/>
          </a:stretch>
        </p:blipFill>
        <p:spPr>
          <a:xfrm>
            <a:off x="633654" y="2714624"/>
            <a:ext cx="8638691" cy="38366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91188" y="1367240"/>
            <a:ext cx="1529877" cy="36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Open terminal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 Bringup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41296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>
                <a:solidFill>
                  <a:srgbClr val="0000FF"/>
                </a:solidFill>
              </a:rPr>
              <a:t> - Open terminal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22819" y="1737908"/>
            <a:ext cx="235446" cy="336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600">
              <a:solidFill>
                <a:schemeClr val="lt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80521" y="1510511"/>
            <a:ext cx="7870233" cy="411673"/>
            <a:chOff x="896802" y="1673332"/>
            <a:chExt cx="7870233" cy="411673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896802" y="1673332"/>
              <a:ext cx="7870233" cy="411673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55210" y="1715311"/>
              <a:ext cx="6924937" cy="3661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chemeClr val="lt1"/>
                  </a:solidFill>
                </a:rPr>
                <a:t>$ rosrun rviz rviz -d `rospack find turtlebot3_description`/rviz/model.rviz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0670" r="36740" b="64870"/>
          <a:stretch>
            <a:fillRect/>
          </a:stretch>
        </p:blipFill>
        <p:spPr>
          <a:xfrm>
            <a:off x="936217" y="1968092"/>
            <a:ext cx="6716073" cy="1460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20240"/>
          <a:stretch>
            <a:fillRect/>
          </a:stretch>
        </p:blipFill>
        <p:spPr>
          <a:xfrm>
            <a:off x="941422" y="3533203"/>
            <a:ext cx="3611396" cy="3163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513" y="1255271"/>
            <a:ext cx="8543925" cy="492169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ko-KR"/>
              <a:t>PC</a:t>
            </a:r>
            <a:r>
              <a:rPr lang="ko-KR" altLang="en-US"/>
              <a:t> </a:t>
            </a:r>
            <a:r>
              <a:rPr lang="en-US" altLang="ko-KR"/>
              <a:t>Setup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8952" y="1920770"/>
            <a:ext cx="4064048" cy="2923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46287" y="1716702"/>
            <a:ext cx="2366184" cy="2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 Bringup</a:t>
            </a:r>
          </a:p>
        </p:txBody>
      </p:sp>
      <p:pic>
        <p:nvPicPr>
          <p:cNvPr id="3" name="Runroscore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 rotWithShape="1">
          <a:blip r:embed="rId3"/>
          <a:stretch>
            <a:fillRect/>
          </a:stretch>
        </p:blipFill>
        <p:spPr>
          <a:xfrm>
            <a:off x="799082" y="1533262"/>
            <a:ext cx="8307835" cy="474477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4698" y="1243134"/>
            <a:ext cx="873142" cy="364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동영상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93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25014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 1. </a:t>
            </a:r>
            <a:r>
              <a:rPr lang="ko-KR" altLang="en-US"/>
              <a:t>Keyboard</a:t>
            </a:r>
            <a:r>
              <a:rPr lang="en-US" altLang="ko-KR"/>
              <a:t> - </a:t>
            </a:r>
            <a:r>
              <a:rPr lang="en-US" altLang="ko-KR" sz="1800">
                <a:solidFill>
                  <a:srgbClr val="0000FF"/>
                </a:solidFill>
              </a:rPr>
              <a:t>Open</a:t>
            </a:r>
            <a:r>
              <a:rPr lang="ko-KR" altLang="en-US" sz="1800">
                <a:solidFill>
                  <a:srgbClr val="0000FF"/>
                </a:solidFill>
              </a:rPr>
              <a:t> </a:t>
            </a:r>
            <a:r>
              <a:rPr lang="en-US" altLang="ko-KR" sz="1800">
                <a:solidFill>
                  <a:srgbClr val="0000FF"/>
                </a:solidFill>
              </a:rPr>
              <a:t>terminal</a:t>
            </a:r>
            <a:r>
              <a:rPr lang="en-US" altLang="ko-KR" sz="180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</a:rPr>
              <a:t>(Turtlebot3 </a:t>
            </a: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</a:rPr>
              <a:t>조종하기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</a:rPr>
              <a:t>)</a:t>
            </a:r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 Basic Operation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5211" y="2065377"/>
            <a:ext cx="231628" cy="333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256" y="1539082"/>
            <a:ext cx="8167263" cy="847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14770" b="5460"/>
          <a:stretch>
            <a:fillRect/>
          </a:stretch>
        </p:blipFill>
        <p:spPr>
          <a:xfrm>
            <a:off x="828832" y="2360734"/>
            <a:ext cx="5728672" cy="4440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 Basic Operation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165720"/>
            <a:ext cx="8543925" cy="501124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Move using Interactive Markers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 sz="1800">
                <a:solidFill>
                  <a:srgbClr val="0000FF"/>
                </a:solidFill>
              </a:rPr>
              <a:t>Open</a:t>
            </a:r>
            <a:r>
              <a:rPr lang="ko-KR" altLang="en-US" sz="1800">
                <a:solidFill>
                  <a:srgbClr val="0000FF"/>
                </a:solidFill>
              </a:rPr>
              <a:t> </a:t>
            </a:r>
            <a:r>
              <a:rPr lang="en-US" altLang="ko-KR" sz="1800">
                <a:solidFill>
                  <a:srgbClr val="0000FF"/>
                </a:solidFill>
              </a:rPr>
              <a:t>terminal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81942" y="1886275"/>
            <a:ext cx="247748" cy="359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8975" y="1636774"/>
            <a:ext cx="7552927" cy="7839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140" t="1750" r="13070" b="27910"/>
          <a:stretch>
            <a:fillRect/>
          </a:stretch>
        </p:blipFill>
        <p:spPr>
          <a:xfrm>
            <a:off x="753046" y="2572156"/>
            <a:ext cx="8399909" cy="3919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 Basic Operation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870" b="25750"/>
          <a:stretch>
            <a:fillRect/>
          </a:stretch>
        </p:blipFill>
        <p:spPr>
          <a:xfrm>
            <a:off x="900845" y="2369542"/>
            <a:ext cx="6423798" cy="37720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29571" y="1731922"/>
            <a:ext cx="7538590" cy="431474"/>
            <a:chOff x="837711" y="2456147"/>
            <a:chExt cx="7538590" cy="43147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0083" y="2496849"/>
              <a:ext cx="5116407" cy="333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</a:rPr>
                <a:t>$ roslaunch turtlebot3_example interactive_markers.launch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23735" y="1161723"/>
            <a:ext cx="8229619" cy="51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>
                <a:solidFill>
                  <a:srgbClr val="0000FF"/>
                </a:solidFill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맑은 고딕"/>
              </a:rPr>
              <a:t>◆interactive_markers.launch  실</a:t>
            </a:r>
            <a:r>
              <a:rPr lang="ko-KR" altLang="en-US" sz="2800">
                <a:solidFill>
                  <a:schemeClr val="dk1"/>
                </a:solidFill>
              </a:rPr>
              <a:t>행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- Open terminal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 Basic Operation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◆RViz에서 3D 모델 확인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29571" y="1798597"/>
            <a:ext cx="7937499" cy="431474"/>
            <a:chOff x="837711" y="2456147"/>
            <a:chExt cx="7538590" cy="43147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0078" y="2496849"/>
              <a:ext cx="7032737" cy="330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</a:rPr>
                <a:t>$ rosrun rviz rviz -d `rospack find turtlebot3_example`/rviz/turtlebot3_interactive.rviz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15450" b="11140"/>
          <a:stretch>
            <a:fillRect/>
          </a:stretch>
        </p:blipFill>
        <p:spPr>
          <a:xfrm>
            <a:off x="838526" y="2289205"/>
            <a:ext cx="7003187" cy="44532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06802" y="1359168"/>
            <a:ext cx="1652088" cy="36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 Basic Operation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86845" y="1760015"/>
            <a:ext cx="8271797" cy="49216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3288" y="1291980"/>
            <a:ext cx="7578498" cy="906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실행화면 </a:t>
            </a:r>
            <a:r>
              <a:rPr lang="en-US" altLang="ko-KR"/>
              <a:t>-</a:t>
            </a:r>
            <a:r>
              <a:rPr lang="ko-KR" altLang="en-US"/>
              <a:t>  빨간 화살표와 파란 원의 움직임에 따라 터틀봇이 이동한다. </a:t>
            </a:r>
          </a:p>
          <a:p>
            <a:pPr>
              <a:defRPr/>
            </a:pP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 Basic Operation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◆Obstacle Detection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29571" y="1798597"/>
            <a:ext cx="7937499" cy="431474"/>
            <a:chOff x="837711" y="2456147"/>
            <a:chExt cx="7538590" cy="43147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0077" y="2496849"/>
              <a:ext cx="7032737" cy="330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</a:rPr>
                <a:t>$ roslaunch turtlebot3_example turtlebot3_obstacle.launch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56439" y="2294878"/>
            <a:ext cx="3826051" cy="332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/>
              <a:t>장애물을 탐지하거나 장애물 앞에서 멈춤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36420" b="31870"/>
          <a:stretch>
            <a:fillRect/>
          </a:stretch>
        </p:blipFill>
        <p:spPr>
          <a:xfrm>
            <a:off x="879851" y="2747639"/>
            <a:ext cx="6297801" cy="3796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 Basic Operation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065018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Point Operation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2300" y="1929188"/>
            <a:ext cx="4902164" cy="492137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030614" y="3739770"/>
            <a:ext cx="4690658" cy="1297048"/>
            <a:chOff x="5990254" y="1899347"/>
            <a:chExt cx="4732861" cy="1297048"/>
          </a:xfrm>
        </p:grpSpPr>
        <p:sp>
          <p:nvSpPr>
            <p:cNvPr id="7" name="TextBox 6"/>
            <p:cNvSpPr txBox="1"/>
            <p:nvPr/>
          </p:nvSpPr>
          <p:spPr>
            <a:xfrm>
              <a:off x="5990254" y="1899345"/>
              <a:ext cx="4732861" cy="908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/>
                <a:t>-</a:t>
              </a:r>
              <a:r>
                <a:rPr lang="ko-KR" altLang="en-US"/>
                <a:t> 터틀봇을 </a:t>
              </a:r>
              <a:r>
                <a:rPr lang="en-US" altLang="ko-KR"/>
                <a:t>2D(x,y), z-angular</a:t>
              </a:r>
              <a:r>
                <a:rPr lang="ko-KR" altLang="en-US"/>
                <a:t>로 </a:t>
              </a:r>
            </a:p>
            <a:p>
              <a:pPr>
                <a:defRPr/>
              </a:pPr>
              <a:r>
                <a:rPr lang="ko-KR" altLang="en-US"/>
                <a:t>   이동 가능함</a:t>
              </a:r>
              <a:r>
                <a:rPr lang="en-US" altLang="ko-KR"/>
                <a:t>.</a:t>
              </a:r>
            </a:p>
            <a:p>
              <a:pPr>
                <a:defRPr/>
              </a:pPr>
              <a:r>
                <a:rPr lang="ko-KR" altLang="en-US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7477" y="2559444"/>
              <a:ext cx="3378539" cy="636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예</a:t>
              </a:r>
              <a:r>
                <a:rPr lang="en-US" altLang="ko-KR"/>
                <a:t>)(0.5,</a:t>
              </a:r>
              <a:r>
                <a:rPr lang="ko-KR" altLang="en-US"/>
                <a:t> </a:t>
              </a:r>
              <a:r>
                <a:rPr lang="en-US" altLang="ko-KR"/>
                <a:t>0.3,</a:t>
              </a:r>
              <a:r>
                <a:rPr lang="ko-KR" altLang="en-US"/>
                <a:t> </a:t>
              </a:r>
              <a:r>
                <a:rPr lang="en-US" altLang="ko-KR"/>
                <a:t>50) ➠ x</a:t>
              </a:r>
              <a:r>
                <a:rPr lang="ko-KR" altLang="en-US"/>
                <a:t>축으로 </a:t>
              </a:r>
              <a:r>
                <a:rPr lang="en-US" altLang="ko-KR"/>
                <a:t>0.5m,</a:t>
              </a:r>
            </a:p>
            <a:p>
              <a:pPr>
                <a:defRPr/>
              </a:pPr>
              <a:r>
                <a:rPr lang="ko-KR" altLang="en-US"/>
                <a:t>      </a:t>
              </a:r>
              <a:r>
                <a:rPr lang="en-US" altLang="ko-KR"/>
                <a:t>y</a:t>
              </a:r>
              <a:r>
                <a:rPr lang="ko-KR" altLang="en-US"/>
                <a:t>축으로</a:t>
              </a:r>
              <a:r>
                <a:rPr lang="en-US" altLang="ko-KR"/>
                <a:t>0.3m,60</a:t>
              </a:r>
              <a:r>
                <a:rPr lang="ko-KR" altLang="en-US"/>
                <a:t>도 회전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1139" y="1572580"/>
            <a:ext cx="7937499" cy="368614"/>
            <a:chOff x="837711" y="2456147"/>
            <a:chExt cx="7538590" cy="482686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0078" y="2496845"/>
              <a:ext cx="7032737" cy="441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</a:rPr>
                <a:t>$ roslaunch turtlebot3_example turtlebot3_pointop_key.launch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495997" y="1157367"/>
            <a:ext cx="1653218" cy="36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 Basic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Patrol</a:t>
            </a:r>
          </a:p>
          <a:p>
            <a:pPr marL="0" indent="0">
              <a:buNone/>
              <a:defRPr/>
            </a:pPr>
            <a:endParaRPr lang="ko-KR" altLang="en-US" sz="2000"/>
          </a:p>
          <a:p>
            <a:pPr marL="0" indent="0">
              <a:buNone/>
              <a:defRPr/>
            </a:pPr>
            <a:endParaRPr lang="ko-KR" altLang="en-US" sz="2000"/>
          </a:p>
          <a:p>
            <a:pPr marL="0" indent="0">
              <a:buNone/>
              <a:defRPr/>
            </a:pPr>
            <a:endParaRPr lang="ko-KR" altLang="en-US" sz="2000"/>
          </a:p>
          <a:p>
            <a:pPr marL="0" indent="0">
              <a:buNone/>
              <a:defRPr/>
            </a:pPr>
            <a:endParaRPr lang="ko-KR" altLang="en-US" sz="2000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◆참조영상   </a:t>
            </a:r>
            <a:r>
              <a:rPr lang="ko-KR" altLang="en-US" sz="2000"/>
              <a:t>                                                                         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04875" y="2488608"/>
            <a:ext cx="7547352" cy="427818"/>
            <a:chOff x="904875" y="2125366"/>
            <a:chExt cx="7547352" cy="629618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4024" y="2167175"/>
              <a:ext cx="6782673" cy="442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rosrun turtlebot3_example turtlebot3_server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34024" y="2517018"/>
            <a:ext cx="6782673" cy="300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$ rosrun turtlebot3_example turtlebot3_server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92121" y="3101114"/>
            <a:ext cx="7547352" cy="427818"/>
            <a:chOff x="904875" y="2125366"/>
            <a:chExt cx="7547352" cy="629618"/>
          </a:xfrm>
        </p:grpSpPr>
        <p:sp>
          <p:nvSpPr>
            <p:cNvPr id="13" name="Rectangle: Rounded Corners 12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4024" y="2167175"/>
              <a:ext cx="6782673" cy="442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roslaunch turtlebot3_example turtlebot3_client.launch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01738" y="1899349"/>
            <a:ext cx="8100997" cy="394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 sz="2000"/>
              <a:t>-</a:t>
            </a:r>
            <a:r>
              <a:rPr lang="ko-KR" altLang="en-US" sz="2000"/>
              <a:t> 터틀봇을 정해진 경로</a:t>
            </a:r>
            <a:r>
              <a:rPr lang="en-US" altLang="ko-KR" sz="2000"/>
              <a:t>(rectangle, triangle and circle)</a:t>
            </a:r>
            <a:r>
              <a:rPr lang="ko-KR" altLang="en-US" sz="2000"/>
              <a:t>로 움직일 수 있다</a:t>
            </a:r>
            <a:r>
              <a:rPr lang="en-US" altLang="ko-KR" sz="2000"/>
              <a:t>.</a:t>
            </a:r>
            <a:endParaRPr lang="en-US" altLang="ko-KR"/>
          </a:p>
        </p:txBody>
      </p:sp>
      <p:pic>
        <p:nvPicPr>
          <p:cNvPr id="16" name="Picture 15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4009" y="4450685"/>
            <a:ext cx="2170226" cy="2170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 Basic Operation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58914" y="1358754"/>
            <a:ext cx="7139515" cy="521228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PC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1.1</a:t>
            </a:r>
            <a:r>
              <a:rPr lang="ko-KR" altLang="en-US"/>
              <a:t> </a:t>
            </a:r>
            <a:r>
              <a:rPr lang="en-US" altLang="ko-KR"/>
              <a:t>Install Ubuntu on Remote PC  ( Ubuntu 16.04 )</a:t>
            </a:r>
          </a:p>
          <a:p>
            <a:pPr marL="0" indent="0">
              <a:buNone/>
              <a:defRPr/>
            </a:pPr>
            <a:r>
              <a:rPr lang="en-US" altLang="ko-KR"/>
              <a:t> </a:t>
            </a:r>
            <a:r>
              <a:rPr lang="en-US" altLang="ko-KR" sz="1800"/>
              <a:t> Download Link　 </a:t>
            </a:r>
            <a:r>
              <a:rPr lang="en-US" altLang="ko-KR" sz="1800">
                <a:hlinkClick r:id="rId2"/>
              </a:rPr>
              <a:t>https://ubuntu.com/download/alternative-downloads</a:t>
            </a:r>
            <a:endParaRPr lang="en-US" altLang="ko-KR" sz="1800"/>
          </a:p>
          <a:p>
            <a:pPr marL="0" indent="0">
              <a:buNone/>
              <a:defRPr/>
            </a:pPr>
            <a:r>
              <a:rPr lang="ko-KR" altLang="en-US" sz="1800"/>
              <a:t>참고영상자료 </a:t>
            </a:r>
            <a:r>
              <a:rPr lang="en-US" altLang="en-US" sz="1800">
                <a:hlinkClick r:id="rId3"/>
              </a:rPr>
              <a:t>https://www.youtube.com/watch?v=Rc0JxFEcnBs</a:t>
            </a:r>
            <a:endParaRPr lang="en-US" altLang="en-US" sz="1800"/>
          </a:p>
          <a:p>
            <a:pPr marL="0" indent="0">
              <a:buNone/>
              <a:defRPr/>
            </a:pPr>
            <a:endParaRPr lang="en-US" altLang="en-US" sz="2400"/>
          </a:p>
          <a:p>
            <a:pPr marL="0" indent="0">
              <a:buNone/>
              <a:defRPr/>
            </a:pPr>
            <a:r>
              <a:rPr lang="en-US" altLang="ko-KR" sz="2400"/>
              <a:t>1.2</a:t>
            </a:r>
            <a:r>
              <a:rPr lang="ko-KR" altLang="en-US" sz="2400"/>
              <a:t> Install ROS on Remote PC</a:t>
            </a:r>
          </a:p>
          <a:p>
            <a:pPr marL="0" indent="0">
              <a:buNone/>
              <a:defRPr/>
            </a:pPr>
            <a:r>
              <a:rPr lang="ko-KR" altLang="en-US" sz="2400"/>
              <a:t> </a:t>
            </a:r>
            <a:r>
              <a:rPr lang="en-US" altLang="ko-KR" sz="2400"/>
              <a:t>-</a:t>
            </a:r>
            <a:r>
              <a:rPr lang="ko-KR" altLang="en-US" sz="2400"/>
              <a:t> </a:t>
            </a:r>
            <a:r>
              <a:rPr lang="en-US" altLang="ko-KR" sz="2400"/>
              <a:t>ROS</a:t>
            </a:r>
          </a:p>
          <a:p>
            <a:pPr marL="0" indent="0">
              <a:buNone/>
              <a:defRPr/>
            </a:pPr>
            <a:r>
              <a:rPr lang="en-US" altLang="ko-KR" sz="2400"/>
              <a:t> </a:t>
            </a:r>
            <a:r>
              <a:rPr lang="en-US" altLang="ko-KR" sz="2200"/>
              <a:t> </a:t>
            </a:r>
            <a:r>
              <a:rPr lang="ko-KR" altLang="en-US" sz="2200"/>
              <a:t>터미널 창</a:t>
            </a:r>
            <a:r>
              <a:rPr lang="en-US" altLang="ko-KR" sz="2200"/>
              <a:t> (</a:t>
            </a:r>
            <a:r>
              <a:rPr lang="en-US" altLang="ko-KR" sz="2200">
                <a:solidFill>
                  <a:srgbClr val="FF4546"/>
                </a:solidFill>
              </a:rPr>
              <a:t>Ctrl + Alt +T)</a:t>
            </a:r>
            <a:r>
              <a:rPr lang="en-US" altLang="ko-KR" sz="2200"/>
              <a:t> </a:t>
            </a:r>
            <a:r>
              <a:rPr lang="ko-KR" altLang="en-US" sz="2200"/>
              <a:t>에서 다음 명령을 실행한다</a:t>
            </a:r>
            <a:r>
              <a:rPr lang="en-US" altLang="ko-KR" sz="2200"/>
              <a:t>.</a:t>
            </a:r>
            <a:r>
              <a:rPr lang="ko-KR" altLang="en-US" sz="220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234491" y="4740704"/>
            <a:ext cx="9437016" cy="1275382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285830" y="4926362"/>
            <a:ext cx="9372440" cy="824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$ </a:t>
            </a:r>
            <a:r>
              <a:rPr lang="en-US" altLang="ko-KR" sz="1200">
                <a:solidFill>
                  <a:srgbClr val="F79015"/>
                </a:solidFill>
              </a:rPr>
              <a:t>sudo</a:t>
            </a:r>
            <a:r>
              <a:rPr lang="en-US" altLang="ko-KR" sz="1200">
                <a:solidFill>
                  <a:schemeClr val="lt1"/>
                </a:solidFill>
              </a:rPr>
              <a:t> apt-get update</a:t>
            </a:r>
          </a:p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$ </a:t>
            </a:r>
            <a:r>
              <a:rPr lang="en-US" altLang="ko-KR" sz="1200">
                <a:solidFill>
                  <a:srgbClr val="F79015"/>
                </a:solidFill>
              </a:rPr>
              <a:t>sudo </a:t>
            </a:r>
            <a:r>
              <a:rPr lang="en-US" altLang="ko-KR" sz="1200">
                <a:solidFill>
                  <a:schemeClr val="lt1"/>
                </a:solidFill>
              </a:rPr>
              <a:t>apt-get upgrade</a:t>
            </a:r>
          </a:p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$ wget https://raw.githubusercontent.com/ROBOTIS-GIT/robotis_tools/master/install_ros_kinetic.sh &amp;&amp; chmod 755 ./install_ros_kinetic.sh &amp;&amp; bash</a:t>
            </a:r>
          </a:p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 ./install_ros_kinetic.sh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SLAM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70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◆SLAM (Simultaneous Localization and Mapping)으로</a:t>
            </a:r>
            <a:r>
              <a:rPr lang="en-US" altLang="ko-KR"/>
              <a:t> </a:t>
            </a:r>
            <a:r>
              <a:rPr lang="ko-KR" altLang="en-US"/>
              <a:t>현재 위치한 곳의 지도를 작성함 </a:t>
            </a:r>
          </a:p>
          <a:p>
            <a:pPr marL="0" indent="0">
              <a:buNone/>
              <a:defRPr/>
            </a:pPr>
            <a:r>
              <a:rPr lang="ko-KR" altLang="en-US"/>
              <a:t>◆ </a:t>
            </a:r>
            <a:r>
              <a:rPr lang="en-US" altLang="ko-KR"/>
              <a:t>Keyboard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Joystick </a:t>
            </a:r>
            <a:r>
              <a:rPr lang="ko-KR" altLang="en-US"/>
              <a:t>으로 조종가능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◆ </a:t>
            </a:r>
            <a:r>
              <a:rPr lang="ko-KR" altLang="en-US"/>
              <a:t>참조영상 </a:t>
            </a:r>
            <a:r>
              <a:rPr lang="en-US" altLang="ko-KR"/>
              <a:t>  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9" name="Picture 8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722" y="3611197"/>
            <a:ext cx="2363954" cy="2363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SLAM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Run SLAM Nodes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7005" y="1800830"/>
            <a:ext cx="6327202" cy="19310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39592" y="2650900"/>
            <a:ext cx="1655478" cy="366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215" y="3661959"/>
            <a:ext cx="1239122" cy="336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/>
              <a:t>[Remote PC]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130788" y="3994801"/>
            <a:ext cx="6366283" cy="757115"/>
            <a:chOff x="1130788" y="3994801"/>
            <a:chExt cx="6366283" cy="757115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61044" y="4100635"/>
              <a:ext cx="5926521" cy="517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TURTLEBOT3_MODEL=waffle_pi</a:t>
              </a:r>
            </a:p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roslaunch turtlebot3_slam turtlebot3_slam.launch slam_methods:=gmapping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52555" y="3601121"/>
            <a:ext cx="1658410" cy="36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SLAM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19957" y="1255270"/>
            <a:ext cx="7733395" cy="544946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SLAM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73</a:t>
            </a:fld>
            <a:endParaRPr lang="en-US"/>
          </a:p>
        </p:txBody>
      </p:sp>
      <p:pic>
        <p:nvPicPr>
          <p:cNvPr id="7" name="녹화_2019_07_18_18_44_45_705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81038" y="1533498"/>
            <a:ext cx="8543925" cy="4365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21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SLAM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</a:t>
            </a:r>
            <a:r>
              <a:rPr lang="en-US" altLang="ko-KR"/>
              <a:t> </a:t>
            </a:r>
            <a:r>
              <a:rPr lang="ko-KR" altLang="en-US"/>
              <a:t>Run Teleoperation Node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008672" y="1902557"/>
            <a:ext cx="6366283" cy="757115"/>
            <a:chOff x="1130788" y="3994801"/>
            <a:chExt cx="6366283" cy="757115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1041" y="4100635"/>
              <a:ext cx="5652253" cy="517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TURTLEBOT3_MODEL=waffle_pi  </a:t>
              </a:r>
            </a:p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roslaunch turtlebot3_teleop turtlebot3_teleop_key.launch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92" y="2825425"/>
            <a:ext cx="7208060" cy="2794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5402" y="5769544"/>
            <a:ext cx="4832938" cy="638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Keyboard / joystick </a:t>
            </a:r>
            <a:r>
              <a:rPr lang="ko-KR" altLang="en-US"/>
              <a:t>방법 중 하나 선택하여 실행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1400"/>
              <a:t>연결이 끊어질 경우 터틀봇이 자동으로 움직임</a:t>
            </a:r>
            <a:r>
              <a:rPr lang="en-US" altLang="ko-KR" sz="1400"/>
              <a:t>(</a:t>
            </a:r>
            <a:r>
              <a:rPr lang="ko-KR" altLang="en-US" sz="1400"/>
              <a:t> 제어 불가</a:t>
            </a:r>
            <a:r>
              <a:rPr lang="en-US" altLang="ko-KR" sz="1400"/>
              <a:t>)</a:t>
            </a:r>
            <a:r>
              <a:rPr lang="ko-KR" altLang="en-US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SLAM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Save Map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5210" y="1829288"/>
            <a:ext cx="5556104" cy="359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지도 저장 작업해야 다음 </a:t>
            </a:r>
            <a:r>
              <a:rPr lang="en-US" altLang="ko-KR"/>
              <a:t>Navigation </a:t>
            </a:r>
            <a:r>
              <a:rPr lang="ko-KR" altLang="en-US"/>
              <a:t>테스트 가능하다</a:t>
            </a:r>
            <a:r>
              <a:rPr lang="en-US" altLang="ko-KR"/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64170" y="2252518"/>
            <a:ext cx="7547352" cy="427818"/>
            <a:chOff x="904875" y="2125366"/>
            <a:chExt cx="7547352" cy="629618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34023" y="2167175"/>
              <a:ext cx="6782673" cy="442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rosrun map_server map_saver -f ~/map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93319" y="2280928"/>
            <a:ext cx="6782673" cy="300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400">
              <a:solidFill>
                <a:schemeClr val="lt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8140" t="40180" r="28520" b="35210"/>
          <a:stretch>
            <a:fillRect/>
          </a:stretch>
        </p:blipFill>
        <p:spPr>
          <a:xfrm>
            <a:off x="805961" y="2881719"/>
            <a:ext cx="6275103" cy="1371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1861" y="2914502"/>
            <a:ext cx="7011378" cy="1533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 </a:t>
            </a:r>
            <a:r>
              <a:rPr lang="ko-KR" altLang="en-US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Run Navigation Nodes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159" y="1727562"/>
            <a:ext cx="6327202" cy="19310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215" y="3661959"/>
            <a:ext cx="1239122" cy="336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/>
              <a:t>[Remote PC]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30788" y="3994801"/>
            <a:ext cx="8067771" cy="757115"/>
            <a:chOff x="1130788" y="3994801"/>
            <a:chExt cx="7066425" cy="757115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1042" y="4100635"/>
              <a:ext cx="6936170" cy="517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TURTLEBOT3_MODEL=waffle_pi</a:t>
              </a:r>
            </a:p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roslaunch turtlebot3_navigation turtlebot3_navigation.launch map_file:=$HOME/map.yaml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52555" y="3601121"/>
            <a:ext cx="1658410" cy="36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46430" y="2627292"/>
            <a:ext cx="1658410" cy="36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0787" y="4890314"/>
            <a:ext cx="4742327" cy="36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앞 단계 </a:t>
            </a:r>
            <a:r>
              <a:rPr lang="en-US" altLang="ko-KR"/>
              <a:t>SLAM </a:t>
            </a:r>
            <a:r>
              <a:rPr lang="ko-KR" altLang="en-US"/>
              <a:t>테스트시 작성된 지도 있어야 함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92119" y="5321684"/>
            <a:ext cx="7547352" cy="427818"/>
            <a:chOff x="904875" y="2125366"/>
            <a:chExt cx="7547352" cy="629618"/>
          </a:xfrm>
        </p:grpSpPr>
        <p:sp>
          <p:nvSpPr>
            <p:cNvPr id="16" name="Rectangle: Rounded Corners 15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34023" y="2167177"/>
              <a:ext cx="6782673" cy="442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rviz -d `rospack find turtlebot3_navigation`/rviz/turtlebot3_navigation.rviz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 </a:t>
            </a:r>
            <a:r>
              <a:rPr lang="ko-KR" altLang="en-US"/>
              <a:t>Navigation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13428" y="1271553"/>
            <a:ext cx="7462836" cy="5348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 </a:t>
            </a:r>
            <a:r>
              <a:rPr lang="ko-KR" altLang="en-US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400"/>
              <a:t>◆</a:t>
            </a:r>
            <a:r>
              <a:rPr lang="ko-KR" altLang="en-US" sz="2400"/>
              <a:t> </a:t>
            </a:r>
            <a:r>
              <a:rPr lang="en-US" altLang="ko-KR" sz="2400"/>
              <a:t>Estimate Initial Pose</a:t>
            </a:r>
          </a:p>
          <a:p>
            <a:pPr marL="0" indent="0">
              <a:buNone/>
              <a:defRPr/>
            </a:pPr>
            <a:r>
              <a:rPr lang="en-US" altLang="ko-KR" sz="2400"/>
              <a:t>-</a:t>
            </a:r>
            <a:r>
              <a:rPr lang="ko-KR" altLang="en-US" sz="2400"/>
              <a:t> 로봇의 초기 위치값 확인하기 위해 RViz 메뉴에서 2D Pose  Estimate를 누르면 매우 큰 녹색 화살표가 나타난다. </a:t>
            </a:r>
          </a:p>
          <a:p>
            <a:pPr marL="0" indent="0">
              <a:buNone/>
              <a:defRPr/>
            </a:pPr>
            <a:r>
              <a:rPr lang="en-US" altLang="ko-KR" sz="2400"/>
              <a:t>-</a:t>
            </a:r>
            <a:r>
              <a:rPr lang="ko-KR" altLang="en-US" sz="2400"/>
              <a:t> TurtleBot3이 위치한 곳으로 가져가 진행 방향에 맞게 갖다 놓는다</a:t>
            </a:r>
            <a:r>
              <a:rPr lang="en-US" altLang="ko-KR" sz="2400"/>
              <a:t>.</a:t>
            </a:r>
          </a:p>
          <a:p>
            <a:pPr marL="0" indent="0">
              <a:buNone/>
              <a:defRPr/>
            </a:pPr>
            <a:r>
              <a:rPr lang="en-US" altLang="ko-KR" sz="2400"/>
              <a:t>-</a:t>
            </a:r>
            <a:r>
              <a:rPr lang="ko-KR" altLang="en-US" sz="2400"/>
              <a:t> </a:t>
            </a:r>
            <a:r>
              <a:rPr lang="en-US" altLang="ko-KR" sz="2400"/>
              <a:t>keyboard</a:t>
            </a:r>
            <a:r>
              <a:rPr lang="ko-KR" altLang="en-US" sz="2400"/>
              <a:t> 노드</a:t>
            </a:r>
            <a:r>
              <a:rPr lang="en-US" altLang="ko-KR" sz="2400"/>
              <a:t> /</a:t>
            </a:r>
            <a:r>
              <a:rPr lang="ko-KR" altLang="en-US" sz="2400"/>
              <a:t> </a:t>
            </a:r>
            <a:r>
              <a:rPr lang="en-US" altLang="ko-KR" sz="2400"/>
              <a:t>Joystick 같은 도구를 사용하여 로봇을 앞뒤로 이동하여 주변 환경 정보를 수집, 로봇이 현재 지도에 있는 위치를 확인</a:t>
            </a:r>
            <a:r>
              <a:rPr lang="ko-KR" altLang="en-US" sz="2400"/>
              <a:t>한다</a:t>
            </a:r>
            <a:r>
              <a:rPr lang="en-US" altLang="ko-KR" sz="240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40011" y="4975306"/>
            <a:ext cx="8067772" cy="757115"/>
            <a:chOff x="1130788" y="3994801"/>
            <a:chExt cx="7066426" cy="757115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1040" y="4100633"/>
              <a:ext cx="6936174" cy="517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TURTLEBOT3_MODEL=waffle_pi</a:t>
              </a:r>
            </a:p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roslaunch turtlebot3_teleop turtlebot3_teleop_key.launch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 </a:t>
            </a:r>
            <a:r>
              <a:rPr lang="ko-KR" altLang="en-US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Estimate Initial Pose</a:t>
            </a:r>
          </a:p>
          <a:p>
            <a:pPr marL="0" indent="0">
              <a:buNone/>
              <a:defRPr/>
            </a:pPr>
            <a:r>
              <a:rPr lang="ko-KR" altLang="en-US"/>
              <a:t>  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RViz</a:t>
            </a:r>
            <a:r>
              <a:rPr lang="ko-KR" altLang="en-US"/>
              <a:t> 메뉴에서 </a:t>
            </a:r>
            <a:r>
              <a:rPr lang="en-US" altLang="ko-KR"/>
              <a:t>2D</a:t>
            </a:r>
            <a:r>
              <a:rPr lang="ko-KR" altLang="en-US"/>
              <a:t> </a:t>
            </a:r>
            <a:r>
              <a:rPr lang="en-US" altLang="ko-KR"/>
              <a:t>Nav Goal</a:t>
            </a:r>
            <a:r>
              <a:rPr lang="ko-KR" altLang="en-US"/>
              <a:t>클릭하고  목표지점을</a:t>
            </a:r>
          </a:p>
          <a:p>
            <a:pPr marL="0" indent="0">
              <a:buNone/>
              <a:defRPr/>
            </a:pPr>
            <a:r>
              <a:rPr lang="ko-KR" altLang="en-US"/>
              <a:t>      설정하고 커서를 </a:t>
            </a:r>
            <a:r>
              <a:rPr lang="en-US" altLang="ko-KR"/>
              <a:t>Turtlebot</a:t>
            </a:r>
            <a:r>
              <a:rPr lang="ko-KR" altLang="en-US"/>
              <a:t>의 방향으로 끌어다 놓</a:t>
            </a:r>
          </a:p>
          <a:p>
            <a:pPr marL="0" indent="0">
              <a:buNone/>
              <a:defRPr/>
            </a:pPr>
            <a:r>
              <a:rPr lang="ko-KR" altLang="en-US"/>
              <a:t>       는다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marL="0" indent="0">
              <a:buNone/>
              <a:defRPr/>
            </a:pPr>
            <a:r>
              <a:rPr lang="ko-KR" altLang="en-US"/>
              <a:t>  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Turtlebot</a:t>
            </a:r>
            <a:r>
              <a:rPr lang="ko-KR" altLang="en-US"/>
              <a:t>이 목표 지점으로 찾아간다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marL="0" indent="0">
              <a:buNone/>
              <a:defRPr/>
            </a:pPr>
            <a:r>
              <a:rPr lang="ko-KR" altLang="en-US"/>
              <a:t>◆참조영상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79</a:t>
            </a:fld>
            <a:endParaRPr lang="en-US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6922" y="4465935"/>
            <a:ext cx="2053629" cy="2053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PC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1.3 </a:t>
            </a:r>
            <a:r>
              <a:rPr lang="ko-KR" altLang="en-US"/>
              <a:t>Install Dependent ROS Packages</a:t>
            </a:r>
          </a:p>
          <a:p>
            <a:pPr marL="0" indent="0">
              <a:buNone/>
              <a:defRPr/>
            </a:pPr>
            <a:r>
              <a:rPr lang="ko-KR" altLang="en-US" sz="2100"/>
              <a:t>다음 단계는 원격 PC에 TurtBot3 제어용 종속 패키지를 설치하는 것이다</a:t>
            </a:r>
            <a:r>
              <a:rPr lang="en-US" altLang="ko-KR" sz="210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85129" y="2593526"/>
            <a:ext cx="8919598" cy="1670947"/>
            <a:chOff x="485129" y="2593526"/>
            <a:chExt cx="8919598" cy="167094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85129" y="2593526"/>
              <a:ext cx="8919598" cy="1670946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1709" y="2928403"/>
              <a:ext cx="8762581" cy="1003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</a:t>
              </a:r>
              <a:r>
                <a:rPr lang="en-US" altLang="ko-KR" sz="1200">
                  <a:solidFill>
                    <a:srgbClr val="F79015"/>
                  </a:solidFill>
                  <a:latin typeface="Arial"/>
                  <a:cs typeface="Arial"/>
                </a:rPr>
                <a:t> sudo</a:t>
              </a: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 apt-get install ros-kinetic-joy ros-kinetic-teleop-twist-joy ros-kinetic-teleop-twist-keyboard ros-kinetic-laser-proc ros-kinetic-rgbd-launch ros-kinetic-depthimage-to-laserscan ros-kinetic-rosserial-arduino ros-kinetic-rosserial-python ros-kinetic-rosserial-server ros-kinetic-rosserial-client ros-kinetic-rosserial-msgs ros-kinetic-amcl ros-kinetic-map-server ros-kinetic-move-base ros-kinetic-urdf ros-kinetic-xacro ros-kinetic-compressed-image-transport ros-kinetic-rqt-image-view ros-kinetic-gmapping </a:t>
              </a: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ros-kinetic-navigation ros-kinetic-interactive-markers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1092" y="4797191"/>
            <a:ext cx="8943816" cy="1162372"/>
            <a:chOff x="452840" y="3804349"/>
            <a:chExt cx="8943816" cy="1162372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452840" y="3804349"/>
              <a:ext cx="8943816" cy="1162371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5721" y="3949645"/>
              <a:ext cx="4497642" cy="8240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cd ~/catkin_ws/src/</a:t>
              </a: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git clone https://github.com/ROBOTIS-GIT/turtlebot3_msgs.git</a:t>
              </a: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git clone https://github.com/ROBOTIS-GIT/turtlebot3.git</a:t>
              </a: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cd ~/catkin_ws &amp;&amp; catkin_make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362A-C60D-48BE-8483-CF86711A3ADC}" type="datetime1">
              <a:rPr lang="ko-KR" altLang="en-US" smtClean="0"/>
              <a:t>2019-07-23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222982"/>
            <a:ext cx="8543925" cy="49216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  <a:defRPr/>
            </a:pPr>
            <a:r>
              <a:rPr lang="en-US" altLang="ko-KR" sz="7000" u="sng"/>
              <a:t>Catkin_make </a:t>
            </a:r>
            <a:r>
              <a:rPr lang="ko-KR" altLang="en-US" sz="7000" u="sng"/>
              <a:t>실행시 에러</a:t>
            </a:r>
            <a:r>
              <a:rPr lang="en-US" altLang="ko-KR" sz="7000" u="sng"/>
              <a:t> </a:t>
            </a:r>
            <a:r>
              <a:rPr lang="ko-KR" altLang="en-US" sz="7000" u="sng"/>
              <a:t>조치 사항</a:t>
            </a:r>
          </a:p>
          <a:p>
            <a:pPr marL="0" indent="0">
              <a:buNone/>
              <a:defRPr/>
            </a:pPr>
            <a:endParaRPr lang="ko-KR" altLang="en-US" sz="7000" u="sng"/>
          </a:p>
          <a:p>
            <a:pPr marL="0" indent="0">
              <a:buNone/>
              <a:defRPr/>
            </a:pPr>
            <a:endParaRPr lang="ko-KR" altLang="en-US" sz="7000" u="sng"/>
          </a:p>
          <a:p>
            <a:pPr marL="0" indent="0">
              <a:buNone/>
              <a:defRPr/>
            </a:pPr>
            <a:endParaRPr lang="ko-KR" altLang="en-US" sz="7000" u="sng"/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4000">
                <a:latin typeface="맑은 고딕"/>
                <a:ea typeface="맑은 고딕"/>
              </a:rPr>
              <a:t>에러 조치사항</a:t>
            </a: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4000">
                <a:latin typeface="맑은 고딕"/>
                <a:ea typeface="맑은 고딕"/>
              </a:rPr>
              <a:t> </a:t>
            </a: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5400" y="1782303"/>
            <a:ext cx="8223532" cy="1787667"/>
          </a:xfrm>
          <a:prstGeom prst="rect">
            <a:avLst/>
          </a:prstGeom>
          <a:solidFill>
            <a:srgbClr val="FDE9D1"/>
          </a:solidFill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ko-KR" altLang="en-US" sz="1400">
                <a:latin typeface="맑은 고딕"/>
                <a:ea typeface="맑은 고딕"/>
                <a:cs typeface="Arial"/>
              </a:rPr>
              <a:t>   에러내용</a:t>
            </a:r>
            <a:r>
              <a:rPr lang="ko-KR" altLang="en-US" sz="1400">
                <a:latin typeface="Arial"/>
                <a:cs typeface="Arial"/>
              </a:rPr>
              <a:t> : Some packages could not be installed. This may mean that you have requested an     </a:t>
            </a: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impossible situation or if you are using the unstable distribution that some required packages have not </a:t>
            </a: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yet been created or been moved out of Incoming.</a:t>
            </a: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The following information may help to resolve the situation:</a:t>
            </a: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The following packages have unmet dependencies:</a:t>
            </a: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catkin : Depends: python-catkin-pkg but it is not going to be installed</a:t>
            </a: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E: Unable to correct problems, you have held broken packages</a:t>
            </a:r>
          </a:p>
          <a:p>
            <a:pPr marL="0" indent="0">
              <a:buNone/>
              <a:defRPr/>
            </a:pPr>
            <a:endParaRPr lang="ko-KR" altLang="en-US" sz="1400">
              <a:latin typeface="Arial"/>
              <a:cs typeface="Arial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45853" y="4483262"/>
            <a:ext cx="3272693" cy="1457243"/>
            <a:chOff x="3719635" y="4287879"/>
            <a:chExt cx="3272693" cy="1457243"/>
          </a:xfrm>
        </p:grpSpPr>
        <p:sp>
          <p:nvSpPr>
            <p:cNvPr id="11" name="Rectangle: Diagonal Corners Rounded 10"/>
            <p:cNvSpPr/>
            <p:nvPr/>
          </p:nvSpPr>
          <p:spPr>
            <a:xfrm>
              <a:off x="3719635" y="4287879"/>
              <a:ext cx="3272693" cy="1457243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0D1E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61556" y="4434415"/>
              <a:ext cx="2659284" cy="11578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sudo apt install catkin</a:t>
              </a: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sudo apt-get install aptitude</a:t>
              </a: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sudo aptitude install catkin</a:t>
              </a: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cd ~/catkin_ws</a:t>
              </a: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catkin_make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2207</Words>
  <Application>Microsoft Office PowerPoint</Application>
  <PresentationFormat>A4 용지(210x297mm)</PresentationFormat>
  <Paragraphs>532</Paragraphs>
  <Slides>80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8" baseType="lpstr">
      <vt:lpstr>titillium-web</vt:lpstr>
      <vt:lpstr>맑은 고딕</vt:lpstr>
      <vt:lpstr>바탕</vt:lpstr>
      <vt:lpstr>Arial</vt:lpstr>
      <vt:lpstr>Calibri</vt:lpstr>
      <vt:lpstr>Consolas</vt:lpstr>
      <vt:lpstr>Times New Roman</vt:lpstr>
      <vt:lpstr>Office 테마</vt:lpstr>
      <vt:lpstr>Turtlebot연동 메뉴얼 </vt:lpstr>
      <vt:lpstr>목차</vt:lpstr>
      <vt:lpstr>목차</vt:lpstr>
      <vt:lpstr>목차</vt:lpstr>
      <vt:lpstr>목차</vt:lpstr>
      <vt:lpstr>1. Setup</vt:lpstr>
      <vt:lpstr>- PC Setup</vt:lpstr>
      <vt:lpstr>- PC Setup</vt:lpstr>
      <vt:lpstr>1.PC Setup</vt:lpstr>
      <vt:lpstr>- PC Setup</vt:lpstr>
      <vt:lpstr>- PC Setup</vt:lpstr>
      <vt:lpstr>- PC Setup</vt:lpstr>
      <vt:lpstr>- PC Setup</vt:lpstr>
      <vt:lpstr>source 명령어 설명</vt:lpstr>
      <vt:lpstr>SBC Setup</vt:lpstr>
      <vt:lpstr>- SBC Setup</vt:lpstr>
      <vt:lpstr>- SBC Setup</vt:lpstr>
      <vt:lpstr>- SBC Setup</vt:lpstr>
      <vt:lpstr>- SBC Setup</vt:lpstr>
      <vt:lpstr>- SBC Setup</vt:lpstr>
      <vt:lpstr>- SBC Setup</vt:lpstr>
      <vt:lpstr>- SBC Setup</vt:lpstr>
      <vt:lpstr>- SBC Setup</vt:lpstr>
      <vt:lpstr>- SBC Setup</vt:lpstr>
      <vt:lpstr>- SBC Setup</vt:lpstr>
      <vt:lpstr>- SBC Setup</vt:lpstr>
      <vt:lpstr>- SBC Setup</vt:lpstr>
      <vt:lpstr>- SBC Setup</vt:lpstr>
      <vt:lpstr>- SBC Setup</vt:lpstr>
      <vt:lpstr>가상머신 네트워크 설정</vt:lpstr>
      <vt:lpstr>- OpenCR Setup</vt:lpstr>
      <vt:lpstr>- OpenCR Setup</vt:lpstr>
      <vt:lpstr>- OpenCR Setup</vt:lpstr>
      <vt:lpstr>- OpenCR Setup</vt:lpstr>
      <vt:lpstr>- OpenCR Setup</vt:lpstr>
      <vt:lpstr>- OpenCR Setup</vt:lpstr>
      <vt:lpstr>- Arduino IDE</vt:lpstr>
      <vt:lpstr>- Arduino IDE</vt:lpstr>
      <vt:lpstr>- Arduino IDE</vt:lpstr>
      <vt:lpstr>- Arduino IDE</vt:lpstr>
      <vt:lpstr>- Arduino IDE</vt:lpstr>
      <vt:lpstr>- Arduino IDE</vt:lpstr>
      <vt:lpstr>- Arduino IDE</vt:lpstr>
      <vt:lpstr>- Arduino IDE</vt:lpstr>
      <vt:lpstr>- Arduino IDE</vt:lpstr>
      <vt:lpstr>- Arduino IDE</vt:lpstr>
      <vt:lpstr>- Arduino IDE</vt:lpstr>
      <vt:lpstr>- Arduino IDE</vt:lpstr>
      <vt:lpstr>- Arduino IDE</vt:lpstr>
      <vt:lpstr>- Arduino IDE</vt:lpstr>
      <vt:lpstr>- Arduino IDE</vt:lpstr>
      <vt:lpstr>- Arduino IDE</vt:lpstr>
      <vt:lpstr>- Arduino IDE</vt:lpstr>
      <vt:lpstr>2. System Upgrade 및 Update</vt:lpstr>
      <vt:lpstr>2. Bringup</vt:lpstr>
      <vt:lpstr>2. Bringup</vt:lpstr>
      <vt:lpstr>2. Bringup</vt:lpstr>
      <vt:lpstr>2. Bringup</vt:lpstr>
      <vt:lpstr>2. Bringup</vt:lpstr>
      <vt:lpstr>2. Bringup</vt:lpstr>
      <vt:lpstr>3. Basic Operation </vt:lpstr>
      <vt:lpstr>3. Basic Operation </vt:lpstr>
      <vt:lpstr>3. Basic Operation </vt:lpstr>
      <vt:lpstr>3. Basic Operation </vt:lpstr>
      <vt:lpstr>3. Basic Operation </vt:lpstr>
      <vt:lpstr>3. Basic Operation </vt:lpstr>
      <vt:lpstr>3. Basic Operation </vt:lpstr>
      <vt:lpstr>3. Basic Operation</vt:lpstr>
      <vt:lpstr>3. Basic Operation</vt:lpstr>
      <vt:lpstr>4. SLAM</vt:lpstr>
      <vt:lpstr>4. SLAM</vt:lpstr>
      <vt:lpstr>4. SLAM</vt:lpstr>
      <vt:lpstr>4. SLAM</vt:lpstr>
      <vt:lpstr>4. SLAM</vt:lpstr>
      <vt:lpstr>4. SLAM</vt:lpstr>
      <vt:lpstr>5. Navigation</vt:lpstr>
      <vt:lpstr>5. Navigation</vt:lpstr>
      <vt:lpstr>5. Navigation</vt:lpstr>
      <vt:lpstr>5. Navigation</vt:lpstr>
      <vt:lpstr>끝.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1946</cp:revision>
  <dcterms:created xsi:type="dcterms:W3CDTF">2018-03-04T04:23:51Z</dcterms:created>
  <dcterms:modified xsi:type="dcterms:W3CDTF">2019-07-23T10:38:15Z</dcterms:modified>
  <cp:version>1000.0000.01</cp:version>
</cp:coreProperties>
</file>